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323" r:id="rId2"/>
    <p:sldId id="329" r:id="rId3"/>
    <p:sldId id="398" r:id="rId4"/>
    <p:sldId id="405" r:id="rId5"/>
    <p:sldId id="315" r:id="rId6"/>
    <p:sldId id="305" r:id="rId7"/>
    <p:sldId id="336" r:id="rId8"/>
    <p:sldId id="407" r:id="rId9"/>
    <p:sldId id="409" r:id="rId10"/>
    <p:sldId id="338" r:id="rId11"/>
    <p:sldId id="396" r:id="rId12"/>
    <p:sldId id="349" r:id="rId13"/>
    <p:sldId id="311" r:id="rId14"/>
    <p:sldId id="397" r:id="rId15"/>
    <p:sldId id="399" r:id="rId16"/>
    <p:sldId id="272" r:id="rId17"/>
    <p:sldId id="342" r:id="rId18"/>
    <p:sldId id="343" r:id="rId19"/>
    <p:sldId id="347" r:id="rId20"/>
    <p:sldId id="346" r:id="rId21"/>
    <p:sldId id="355" r:id="rId22"/>
    <p:sldId id="357" r:id="rId23"/>
    <p:sldId id="356" r:id="rId24"/>
    <p:sldId id="400" r:id="rId25"/>
    <p:sldId id="260" r:id="rId26"/>
    <p:sldId id="402" r:id="rId27"/>
    <p:sldId id="309" r:id="rId28"/>
    <p:sldId id="354" r:id="rId29"/>
    <p:sldId id="325" r:id="rId30"/>
    <p:sldId id="307" r:id="rId31"/>
    <p:sldId id="286" r:id="rId32"/>
    <p:sldId id="262" r:id="rId33"/>
    <p:sldId id="328" r:id="rId34"/>
    <p:sldId id="326" r:id="rId35"/>
    <p:sldId id="341" r:id="rId36"/>
    <p:sldId id="332" r:id="rId37"/>
    <p:sldId id="333" r:id="rId38"/>
    <p:sldId id="334" r:id="rId39"/>
    <p:sldId id="387" r:id="rId40"/>
    <p:sldId id="327" r:id="rId41"/>
    <p:sldId id="401" r:id="rId42"/>
    <p:sldId id="362" r:id="rId43"/>
    <p:sldId id="363" r:id="rId44"/>
    <p:sldId id="365" r:id="rId45"/>
    <p:sldId id="366" r:id="rId46"/>
    <p:sldId id="367" r:id="rId47"/>
    <p:sldId id="368" r:id="rId48"/>
    <p:sldId id="369" r:id="rId49"/>
    <p:sldId id="370" r:id="rId50"/>
    <p:sldId id="371" r:id="rId51"/>
    <p:sldId id="403" r:id="rId52"/>
    <p:sldId id="404" r:id="rId53"/>
    <p:sldId id="373" r:id="rId54"/>
    <p:sldId id="385" r:id="rId55"/>
    <p:sldId id="386" r:id="rId56"/>
    <p:sldId id="390" r:id="rId57"/>
    <p:sldId id="376" r:id="rId58"/>
    <p:sldId id="388" r:id="rId59"/>
    <p:sldId id="406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EFF"/>
    <a:srgbClr val="A8B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5" autoAdjust="0"/>
    <p:restoredTop sz="70947" autoAdjust="0"/>
  </p:normalViewPr>
  <p:slideViewPr>
    <p:cSldViewPr snapToGrid="0" snapToObjects="1">
      <p:cViewPr varScale="1">
        <p:scale>
          <a:sx n="82" d="100"/>
          <a:sy n="82" d="100"/>
        </p:scale>
        <p:origin x="-17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C063E-DEF7-C743-9264-AA2F78B49BD2}" type="datetimeFigureOut">
              <a:t>14/11/15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49092-E858-3942-B989-EB3F91CC263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65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16873F-5206-1A41-930D-D48B7D351825}" type="slidenum">
              <a:rPr lang="en-US"/>
              <a:pPr/>
              <a:t>1</a:t>
            </a:fld>
            <a:endParaRPr lang="en-US"/>
          </a:p>
        </p:txBody>
      </p:sp>
      <p:sp>
        <p:nvSpPr>
          <p:cNvPr id="534530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45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409F8-B2B3-AF42-9205-A1A052375F71}" type="slidenum">
              <a:rPr lang="en-US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80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11267-9535-6949-A1D8-1D61174235A0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C241A4-59EE-3846-BF23-EC689BF6AA9A}" type="slidenum">
              <a:rPr lang="en-US"/>
              <a:pPr/>
              <a:t>13</a:t>
            </a:fld>
            <a:endParaRPr lang="en-US"/>
          </a:p>
        </p:txBody>
      </p:sp>
      <p:sp>
        <p:nvSpPr>
          <p:cNvPr id="548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C241A4-59EE-3846-BF23-EC689BF6AA9A}" type="slidenum">
              <a:rPr lang="en-US"/>
              <a:pPr/>
              <a:t>14</a:t>
            </a:fld>
            <a:endParaRPr lang="en-US"/>
          </a:p>
        </p:txBody>
      </p:sp>
      <p:sp>
        <p:nvSpPr>
          <p:cNvPr id="548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A6B-2E58-5942-BD89-22A66A0986F7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186865-AE73-2743-90A5-785256645046}" type="slidenum">
              <a:rPr lang="en-US">
                <a:latin typeface="Times New Roman" pitchFamily="-106" charset="0"/>
              </a:rPr>
              <a:pPr/>
              <a:t>17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AD29C2-F6DF-CF44-ABD1-2F7AB6695285}" type="slidenum">
              <a:rPr lang="en-US">
                <a:latin typeface="Times New Roman" pitchFamily="-106" charset="0"/>
              </a:rPr>
              <a:pPr/>
              <a:t>18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AAE48A-8F21-E04F-91D8-01053A037036}" type="slidenum">
              <a:rPr lang="en-US">
                <a:latin typeface="Times New Roman" pitchFamily="-106" charset="0"/>
              </a:rPr>
              <a:pPr/>
              <a:t>19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F861F9-5519-6747-8BE4-D0E6B312DBC8}" type="slidenum">
              <a:rPr lang="en-US">
                <a:latin typeface="Times New Roman" pitchFamily="-106" charset="0"/>
              </a:rPr>
              <a:pPr/>
              <a:t>20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409F8-B2B3-AF42-9205-A1A052375F71}" type="slidenum">
              <a:rPr lang="en-US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43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459135-85D9-3744-82E7-36E61279FC35}" type="slidenum">
              <a:rPr lang="en-US"/>
              <a:pPr/>
              <a:t>2</a:t>
            </a:fld>
            <a:endParaRPr lang="en-US"/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409F8-B2B3-AF42-9205-A1A052375F71}" type="slidenum">
              <a:rPr lang="en-US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43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409F8-B2B3-AF42-9205-A1A052375F71}" type="slidenum">
              <a:rPr lang="en-US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53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49092-E858-3942-B989-EB3F91CC2630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459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49092-E858-3942-B989-EB3F91CC2630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45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49092-E858-3942-B989-EB3F91CC2630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07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5168DE-D1D1-A54D-A7DF-B074345CF28A}" type="slidenum">
              <a:rPr lang="nl-NL" smtClean="0"/>
              <a:pPr/>
              <a:t>28</a:t>
            </a:fld>
            <a:endParaRPr lang="nl-NL" smtClean="0"/>
          </a:p>
        </p:txBody>
      </p:sp>
      <p:sp>
        <p:nvSpPr>
          <p:cNvPr id="8397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2DF4D-1D20-5F49-B6D8-CBC7BD1A5A5A}" type="slidenum">
              <a:rPr lang="en-US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49092-E858-3942-B989-EB3F91CC2630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620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48CBFD-6030-7F40-917C-D5B9138FD64F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49092-E858-3942-B989-EB3F91CC2630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08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209E6-EB40-B34A-B411-E96EE117E372}" type="slidenum">
              <a:rPr lang="en-US"/>
              <a:pPr/>
              <a:t>4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err="1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84F55-49FE-C741-A86C-9F9250136061}" type="slidenum">
              <a:rPr lang="en-GB">
                <a:latin typeface="Times New Roman" pitchFamily="-108" charset="0"/>
                <a:ea typeface="Arial" pitchFamily="-108" charset="0"/>
                <a:cs typeface="Arial" pitchFamily="-108" charset="0"/>
              </a:rPr>
              <a:pPr/>
              <a:t>33</a:t>
            </a:fld>
            <a:endParaRPr lang="en-GB">
              <a:latin typeface="Times New Roman" pitchFamily="-108" charset="0"/>
              <a:ea typeface="Arial" pitchFamily="-108" charset="0"/>
              <a:cs typeface="Arial" pitchFamily="-10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A6B-2E58-5942-BD89-22A66A0986F7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B3EFA-C2CF-E648-8604-D683D2FD49AC}" type="slidenum">
              <a:rPr lang="en-US">
                <a:latin typeface="Times New Roman" pitchFamily="-106" charset="0"/>
              </a:rPr>
              <a:pPr/>
              <a:t>35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6692EA-54DF-724F-9EE3-D51BE57CC35B}" type="slidenum">
              <a:rPr lang="en-US">
                <a:latin typeface="Times New Roman" pitchFamily="-106" charset="0"/>
              </a:rPr>
              <a:pPr/>
              <a:t>36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91B3B-8748-634E-B357-93E2889AB28E}" type="slidenum">
              <a:rPr lang="en-US">
                <a:latin typeface="Times New Roman" pitchFamily="-106" charset="0"/>
              </a:rPr>
              <a:pPr/>
              <a:t>37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93ECB3-D372-0242-AD3D-20BF24E63C2E}" type="slidenum">
              <a:rPr lang="en-US">
                <a:latin typeface="Times New Roman" pitchFamily="-106" charset="0"/>
              </a:rPr>
              <a:pPr/>
              <a:t>38</a:t>
            </a:fld>
            <a:endParaRPr lang="en-US">
              <a:latin typeface="Times New Roman" pitchFamily="-106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49092-E858-3942-B989-EB3F91CC263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06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472D35-7E62-6347-88EA-9C303F72537E}" type="slidenum">
              <a:rPr lang="en-GB">
                <a:latin typeface="Times New Roman" pitchFamily="-108" charset="0"/>
                <a:ea typeface="Arial" pitchFamily="-108" charset="0"/>
                <a:cs typeface="Arial" pitchFamily="-108" charset="0"/>
              </a:rPr>
              <a:pPr/>
              <a:t>40</a:t>
            </a:fld>
            <a:endParaRPr lang="en-GB">
              <a:latin typeface="Times New Roman" pitchFamily="-108" charset="0"/>
              <a:ea typeface="Arial" pitchFamily="-108" charset="0"/>
              <a:cs typeface="Arial" pitchFamily="-10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moeten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doen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uitstoot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beperken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49092-E858-3942-B989-EB3F91CC2630}" type="slidenum">
              <a:rPr lang="uk-UA" smtClean="0"/>
              <a:t>41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97910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91BD6-03BA-C742-8CD0-AC49F50CFF04}" type="slidenum">
              <a:rPr lang="en-US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120A65-BBB6-CC40-8676-17AB0961D7DF}" type="slidenum">
              <a:rPr lang="en-US"/>
              <a:pPr/>
              <a:t>5</a:t>
            </a:fld>
            <a:endParaRPr 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91BD6-03BA-C742-8CD0-AC49F50CFF04}" type="slidenum">
              <a:rPr lang="en-US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91BD6-03BA-C742-8CD0-AC49F50CFF04}" type="slidenum">
              <a:rPr lang="en-US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91BD6-03BA-C742-8CD0-AC49F50CFF04}" type="slidenum">
              <a:rPr lang="en-US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91BD6-03BA-C742-8CD0-AC49F50CFF04}" type="slidenum">
              <a:rPr lang="en-US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91BD6-03BA-C742-8CD0-AC49F50CFF04}" type="slidenum">
              <a:rPr lang="en-US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91BD6-03BA-C742-8CD0-AC49F50CFF04}" type="slidenum">
              <a:rPr lang="en-US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91BD6-03BA-C742-8CD0-AC49F50CFF04}" type="slidenum">
              <a:rPr lang="en-US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91BD6-03BA-C742-8CD0-AC49F50CFF04}" type="slidenum">
              <a:rPr lang="en-US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91BD6-03BA-C742-8CD0-AC49F50CFF04}" type="slidenum">
              <a:rPr lang="en-US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49092-E858-3942-B989-EB3F91CC2630}" type="slidenum"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2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A6B-2E58-5942-BD89-22A66A0986F7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A6B-2E58-5942-BD89-22A66A0986F7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91BD6-03BA-C742-8CD0-AC49F50CFF04}" type="slidenum">
              <a:rPr lang="en-US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162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91BD6-03BA-C742-8CD0-AC49F50CFF04}" type="slidenum">
              <a:rPr lang="en-US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670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91BD6-03BA-C742-8CD0-AC49F50CFF04}" type="slidenum">
              <a:rPr lang="en-US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150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91BD6-03BA-C742-8CD0-AC49F50CFF04}" type="slidenum">
              <a:rPr lang="en-US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403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49092-E858-3942-B989-EB3F91CC263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536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49092-E858-3942-B989-EB3F91CC2630}" type="slidenum">
              <a:rPr lang="uk-UA" smtClean="0"/>
              <a:t>59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8016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571114-1CAB-ED47-86F2-DE4DC7599397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A6B-2E58-5942-BD89-22A66A0986F7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98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1BA6B-2E58-5942-BD89-22A66A0986F7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98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409F8-B2B3-AF42-9205-A1A052375F71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8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63B3-61B9-AC4F-9536-0F05C61E60B3}" type="datetimeFigureOut">
              <a:t>14/11/15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E828-34A1-B642-9ED2-328C7BC3CA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0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63B3-61B9-AC4F-9536-0F05C61E60B3}" type="datetimeFigureOut">
              <a:t>14/11/15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E828-34A1-B642-9ED2-328C7BC3CA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0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63B3-61B9-AC4F-9536-0F05C61E60B3}" type="datetimeFigureOut">
              <a:t>14/11/15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E828-34A1-B642-9ED2-328C7BC3CA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43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536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63B3-61B9-AC4F-9536-0F05C61E60B3}" type="datetimeFigureOut">
              <a:t>14/11/15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E828-34A1-B642-9ED2-328C7BC3CA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24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63B3-61B9-AC4F-9536-0F05C61E60B3}" type="datetimeFigureOut">
              <a:t>14/11/15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E828-34A1-B642-9ED2-328C7BC3CA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90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63B3-61B9-AC4F-9536-0F05C61E60B3}" type="datetimeFigureOut">
              <a:t>14/11/15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E828-34A1-B642-9ED2-328C7BC3CA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2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63B3-61B9-AC4F-9536-0F05C61E60B3}" type="datetimeFigureOut">
              <a:t>14/11/15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E828-34A1-B642-9ED2-328C7BC3CA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59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63B3-61B9-AC4F-9536-0F05C61E60B3}" type="datetimeFigureOut">
              <a:t>14/11/15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E828-34A1-B642-9ED2-328C7BC3CA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22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63B3-61B9-AC4F-9536-0F05C61E60B3}" type="datetimeFigureOut">
              <a:t>14/11/15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E828-34A1-B642-9ED2-328C7BC3CA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50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63B3-61B9-AC4F-9536-0F05C61E60B3}" type="datetimeFigureOut">
              <a:t>14/11/15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E828-34A1-B642-9ED2-328C7BC3CA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44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63B3-61B9-AC4F-9536-0F05C61E60B3}" type="datetimeFigureOut">
              <a:t>14/11/15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E828-34A1-B642-9ED2-328C7BC3CA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0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263B3-61B9-AC4F-9536-0F05C61E60B3}" type="datetimeFigureOut">
              <a:t>14/11/15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AE828-34A1-B642-9ED2-328C7BC3CA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0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1.t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hyperlink" Target="http://www.ipcc.ch" TargetMode="External"/><Relationship Id="rId5" Type="http://schemas.openxmlformats.org/officeDocument/2006/relationships/hyperlink" Target="http://www.vmm.be" TargetMode="External"/><Relationship Id="rId6" Type="http://schemas.openxmlformats.org/officeDocument/2006/relationships/hyperlink" Target="http://www.globalcarbonproject.org" TargetMode="External"/><Relationship Id="rId7" Type="http://schemas.openxmlformats.org/officeDocument/2006/relationships/hyperlink" Target="http://www.eea.europe.eu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3350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457200" y="304800"/>
            <a:ext cx="8229600" cy="3733800"/>
          </a:xfr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lang="en-US" b="1" dirty="0" err="1" smtClean="0">
                <a:solidFill>
                  <a:schemeClr val="bg1"/>
                </a:solidFill>
                <a:latin typeface="Calibri"/>
                <a:cs typeface="Calibri"/>
              </a:rPr>
              <a:t>oorzaken</a:t>
            </a:r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</a:rPr>
              <a:t> en </a:t>
            </a:r>
            <a:r>
              <a:rPr lang="en-US" b="1" dirty="0" err="1" smtClean="0">
                <a:solidFill>
                  <a:schemeClr val="bg1"/>
                </a:solidFill>
                <a:latin typeface="Calibri"/>
                <a:cs typeface="Calibri"/>
              </a:rPr>
              <a:t>gevolgen</a:t>
            </a:r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</a:rPr>
              <a:t> van de </a:t>
            </a:r>
            <a:r>
              <a:rPr lang="en-US" b="1" dirty="0" err="1" smtClean="0">
                <a:solidFill>
                  <a:schemeClr val="bg1"/>
                </a:solidFill>
                <a:latin typeface="Calibri"/>
                <a:cs typeface="Calibri"/>
              </a:rPr>
              <a:t>opwarming</a:t>
            </a:r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</a:rPr>
              <a:t> van het </a:t>
            </a:r>
            <a:r>
              <a:rPr lang="en-US" b="1" dirty="0" err="1" smtClean="0">
                <a:solidFill>
                  <a:schemeClr val="bg1"/>
                </a:solidFill>
                <a:latin typeface="Calibri"/>
                <a:cs typeface="Calibri"/>
              </a:rPr>
              <a:t>klimaat</a:t>
            </a:r>
            <a:r>
              <a:rPr lang="en-US" b="1" dirty="0">
                <a:solidFill>
                  <a:schemeClr val="bg1"/>
                </a:solidFill>
                <a:latin typeface="Calibri"/>
                <a:cs typeface="Calibri"/>
              </a:rPr>
              <a:t/>
            </a:r>
            <a:br>
              <a:rPr lang="en-US" b="1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b="1" dirty="0">
                <a:solidFill>
                  <a:schemeClr val="bg1"/>
                </a:solidFill>
                <a:latin typeface="Calibri"/>
                <a:cs typeface="Calibri"/>
              </a:rPr>
              <a:t/>
            </a:r>
            <a:br>
              <a:rPr lang="en-US" b="1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2400" dirty="0" err="1" smtClean="0">
                <a:latin typeface="Calibri"/>
                <a:cs typeface="Calibri"/>
              </a:rPr>
              <a:t>Belgische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geografendagen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sz="2400" dirty="0" err="1" smtClean="0">
                <a:solidFill>
                  <a:schemeClr val="tx1"/>
                </a:solidFill>
                <a:latin typeface="Calibri"/>
                <a:cs typeface="Calibri"/>
              </a:rPr>
              <a:t>Brussel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, 14 </a:t>
            </a:r>
            <a:r>
              <a:rPr lang="en-US" sz="2400" dirty="0" err="1" smtClean="0">
                <a:latin typeface="Calibri"/>
                <a:cs typeface="Calibri"/>
              </a:rPr>
              <a:t>novem</a:t>
            </a:r>
            <a:r>
              <a:rPr lang="en-US" sz="2400" dirty="0" err="1" smtClean="0">
                <a:solidFill>
                  <a:schemeClr val="tx1"/>
                </a:solidFill>
                <a:latin typeface="Calibri"/>
                <a:cs typeface="Calibri"/>
              </a:rPr>
              <a:t>ber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 2015</a:t>
            </a:r>
            <a:endParaRPr lang="en-GB" b="1" dirty="0">
              <a:solidFill>
                <a:srgbClr val="3333FF"/>
              </a:solidFill>
              <a:latin typeface="Calibri"/>
              <a:cs typeface="Calibri"/>
            </a:endParaRPr>
          </a:p>
        </p:txBody>
      </p:sp>
      <p:sp>
        <p:nvSpPr>
          <p:cNvPr id="533508" name="Rectangle 4"/>
          <p:cNvSpPr>
            <a:spLocks noChangeArrowheads="1"/>
          </p:cNvSpPr>
          <p:nvPr/>
        </p:nvSpPr>
        <p:spPr bwMode="auto">
          <a:xfrm>
            <a:off x="762000" y="4572000"/>
            <a:ext cx="7620000" cy="2057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de-DE" sz="4000" b="1">
                <a:latin typeface="Calibri"/>
                <a:cs typeface="Calibri"/>
              </a:rPr>
              <a:t>Philippe Huybrechts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de-DE" sz="2000" b="1">
              <a:latin typeface="Calibri"/>
              <a:cs typeface="Calibri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de-DE" sz="2400" b="1">
                <a:latin typeface="Calibri"/>
                <a:cs typeface="Calibri"/>
              </a:rPr>
              <a:t>Earth System Sciences &amp;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de-DE" sz="2400" b="1">
                <a:latin typeface="Calibri"/>
                <a:cs typeface="Calibri"/>
              </a:rPr>
              <a:t>Departement Geografie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de-DE" sz="2400" b="1">
                <a:latin typeface="Calibri"/>
                <a:cs typeface="Calibri"/>
              </a:rPr>
              <a:t>Vrije Universiteit Brussel</a:t>
            </a:r>
            <a:endParaRPr lang="de-DE" sz="2800" b="1">
              <a:latin typeface="Calibri"/>
              <a:cs typeface="Calibri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de-DE" sz="1200" b="1">
              <a:latin typeface="Calibri"/>
              <a:cs typeface="Calibri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de-DE" sz="2200" b="1">
              <a:latin typeface="Calibri"/>
              <a:cs typeface="Calibri"/>
            </a:endParaRPr>
          </a:p>
        </p:txBody>
      </p:sp>
      <p:pic>
        <p:nvPicPr>
          <p:cNvPr id="5335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5181600"/>
            <a:ext cx="1371600" cy="1371600"/>
          </a:xfrm>
          <a:prstGeom prst="rect">
            <a:avLst/>
          </a:prstGeom>
          <a:noFill/>
        </p:spPr>
      </p:pic>
      <p:pic>
        <p:nvPicPr>
          <p:cNvPr id="5335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343400"/>
            <a:ext cx="1492250" cy="2354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122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50037" y="5843193"/>
            <a:ext cx="715921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omic Sans MS" pitchFamily="-65" charset="0"/>
                <a:cs typeface="Calibri"/>
              </a:rPr>
              <a:t>De </a:t>
            </a:r>
            <a:r>
              <a:rPr lang="en-US" dirty="0" err="1">
                <a:latin typeface="Calibri"/>
                <a:ea typeface="Comic Sans MS" pitchFamily="-65" charset="0"/>
                <a:cs typeface="Calibri"/>
              </a:rPr>
              <a:t>aardtemperatuur</a:t>
            </a:r>
            <a:r>
              <a:rPr lang="en-US" dirty="0">
                <a:latin typeface="Calibri"/>
                <a:ea typeface="Comic Sans MS" pitchFamily="-65" charset="0"/>
                <a:cs typeface="Calibri"/>
              </a:rPr>
              <a:t> is </a:t>
            </a:r>
            <a:r>
              <a:rPr lang="en-US" dirty="0" err="1">
                <a:latin typeface="Calibri"/>
                <a:ea typeface="Comic Sans MS" pitchFamily="-65" charset="0"/>
                <a:cs typeface="Calibri"/>
              </a:rPr>
              <a:t>gestegen</a:t>
            </a:r>
            <a:r>
              <a:rPr lang="en-US" dirty="0">
                <a:latin typeface="Calibri"/>
                <a:ea typeface="Comic Sans MS" pitchFamily="-65" charset="0"/>
                <a:cs typeface="Calibri"/>
              </a:rPr>
              <a:t> met 0.85°C </a:t>
            </a:r>
            <a:r>
              <a:rPr lang="en-US" dirty="0" err="1">
                <a:latin typeface="Calibri"/>
                <a:ea typeface="Comic Sans MS" pitchFamily="-65" charset="0"/>
                <a:cs typeface="Calibri"/>
              </a:rPr>
              <a:t>tussen</a:t>
            </a:r>
            <a:r>
              <a:rPr lang="en-US" dirty="0">
                <a:latin typeface="Calibri"/>
                <a:ea typeface="Comic Sans MS" pitchFamily="-65" charset="0"/>
                <a:cs typeface="Calibri"/>
              </a:rPr>
              <a:t> 1880 en 2014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omic Sans MS" pitchFamily="-65" charset="0"/>
                <a:cs typeface="Calibri"/>
              </a:rPr>
              <a:t>2014 was het </a:t>
            </a:r>
            <a:r>
              <a:rPr lang="en-US" dirty="0" err="1">
                <a:latin typeface="Calibri"/>
                <a:ea typeface="Comic Sans MS" pitchFamily="-65" charset="0"/>
                <a:cs typeface="Calibri"/>
              </a:rPr>
              <a:t>warmste</a:t>
            </a:r>
            <a:r>
              <a:rPr lang="en-US" dirty="0">
                <a:latin typeface="Calibri"/>
                <a:ea typeface="Comic Sans MS" pitchFamily="-65" charset="0"/>
                <a:cs typeface="Calibri"/>
              </a:rPr>
              <a:t> </a:t>
            </a:r>
            <a:r>
              <a:rPr lang="en-US" dirty="0" err="1">
                <a:latin typeface="Calibri"/>
                <a:ea typeface="Comic Sans MS" pitchFamily="-65" charset="0"/>
                <a:cs typeface="Calibri"/>
              </a:rPr>
              <a:t>jaar</a:t>
            </a:r>
            <a:r>
              <a:rPr lang="en-US" dirty="0">
                <a:latin typeface="Calibri"/>
                <a:ea typeface="Comic Sans MS" pitchFamily="-65" charset="0"/>
                <a:cs typeface="Calibri"/>
              </a:rPr>
              <a:t> tot </a:t>
            </a:r>
            <a:r>
              <a:rPr lang="en-US" dirty="0" err="1" smtClean="0">
                <a:latin typeface="Calibri"/>
                <a:ea typeface="Comic Sans MS" pitchFamily="-65" charset="0"/>
                <a:cs typeface="Calibri"/>
              </a:rPr>
              <a:t>dusver</a:t>
            </a:r>
            <a:r>
              <a:rPr lang="en-US" dirty="0" smtClean="0">
                <a:latin typeface="Calibri"/>
                <a:ea typeface="Comic Sans MS" pitchFamily="-65" charset="0"/>
                <a:cs typeface="Calibri"/>
              </a:rPr>
              <a:t>; 2015 </a:t>
            </a:r>
            <a:r>
              <a:rPr lang="en-US" dirty="0" err="1" smtClean="0">
                <a:latin typeface="Calibri"/>
                <a:ea typeface="Comic Sans MS" pitchFamily="-65" charset="0"/>
                <a:cs typeface="Calibri"/>
              </a:rPr>
              <a:t>zal</a:t>
            </a:r>
            <a:r>
              <a:rPr lang="en-US" dirty="0" smtClean="0">
                <a:latin typeface="Calibri"/>
                <a:ea typeface="Comic Sans MS" pitchFamily="-65" charset="0"/>
                <a:cs typeface="Calibri"/>
              </a:rPr>
              <a:t> </a:t>
            </a:r>
            <a:r>
              <a:rPr lang="en-US" dirty="0" err="1" smtClean="0">
                <a:latin typeface="Calibri"/>
                <a:ea typeface="Comic Sans MS" pitchFamily="-65" charset="0"/>
                <a:cs typeface="Calibri"/>
              </a:rPr>
              <a:t>opnieuw</a:t>
            </a:r>
            <a:r>
              <a:rPr lang="en-US" dirty="0" smtClean="0">
                <a:latin typeface="Calibri"/>
                <a:ea typeface="Comic Sans MS" pitchFamily="-65" charset="0"/>
                <a:cs typeface="Calibri"/>
              </a:rPr>
              <a:t> record </a:t>
            </a:r>
            <a:r>
              <a:rPr lang="en-US" dirty="0" err="1" smtClean="0">
                <a:latin typeface="Calibri"/>
                <a:ea typeface="Comic Sans MS" pitchFamily="-65" charset="0"/>
                <a:cs typeface="Calibri"/>
              </a:rPr>
              <a:t>zijn</a:t>
            </a:r>
            <a:endParaRPr lang="en-US" dirty="0">
              <a:latin typeface="Calibri"/>
              <a:ea typeface="Comic Sans MS" pitchFamily="-65" charset="0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omic Sans MS" pitchFamily="-65" charset="0"/>
                <a:cs typeface="Calibri"/>
              </a:rPr>
              <a:t>14 van de 15 </a:t>
            </a:r>
            <a:r>
              <a:rPr lang="en-US" dirty="0" err="1">
                <a:latin typeface="Calibri"/>
                <a:ea typeface="Comic Sans MS" pitchFamily="-65" charset="0"/>
                <a:cs typeface="Calibri"/>
              </a:rPr>
              <a:t>warmste</a:t>
            </a:r>
            <a:r>
              <a:rPr lang="en-US" dirty="0">
                <a:latin typeface="Calibri"/>
                <a:ea typeface="Comic Sans MS" pitchFamily="-65" charset="0"/>
                <a:cs typeface="Calibri"/>
              </a:rPr>
              <a:t> </a:t>
            </a:r>
            <a:r>
              <a:rPr lang="en-US" dirty="0" err="1">
                <a:latin typeface="Calibri"/>
                <a:ea typeface="Comic Sans MS" pitchFamily="-65" charset="0"/>
                <a:cs typeface="Calibri"/>
              </a:rPr>
              <a:t>jaren</a:t>
            </a:r>
            <a:r>
              <a:rPr lang="en-US" dirty="0">
                <a:latin typeface="Calibri"/>
                <a:ea typeface="Comic Sans MS" pitchFamily="-65" charset="0"/>
                <a:cs typeface="Calibri"/>
              </a:rPr>
              <a:t> </a:t>
            </a:r>
            <a:r>
              <a:rPr lang="en-US" dirty="0" err="1">
                <a:latin typeface="Calibri"/>
                <a:ea typeface="Comic Sans MS" pitchFamily="-65" charset="0"/>
                <a:cs typeface="Calibri"/>
              </a:rPr>
              <a:t>sinds</a:t>
            </a:r>
            <a:r>
              <a:rPr lang="en-US" dirty="0">
                <a:latin typeface="Calibri"/>
                <a:ea typeface="Comic Sans MS" pitchFamily="-65" charset="0"/>
                <a:cs typeface="Calibri"/>
              </a:rPr>
              <a:t> 1880 </a:t>
            </a:r>
            <a:r>
              <a:rPr lang="en-US" dirty="0" err="1">
                <a:latin typeface="Calibri"/>
                <a:ea typeface="Comic Sans MS" pitchFamily="-65" charset="0"/>
                <a:cs typeface="Calibri"/>
              </a:rPr>
              <a:t>vonden</a:t>
            </a:r>
            <a:r>
              <a:rPr lang="en-US" dirty="0">
                <a:latin typeface="Calibri"/>
                <a:ea typeface="Comic Sans MS" pitchFamily="-65" charset="0"/>
                <a:cs typeface="Calibri"/>
              </a:rPr>
              <a:t> </a:t>
            </a:r>
            <a:r>
              <a:rPr lang="en-US" dirty="0" err="1">
                <a:latin typeface="Calibri"/>
                <a:ea typeface="Comic Sans MS" pitchFamily="-65" charset="0"/>
                <a:cs typeface="Calibri"/>
              </a:rPr>
              <a:t>plaats</a:t>
            </a:r>
            <a:r>
              <a:rPr lang="en-US" dirty="0">
                <a:latin typeface="Calibri"/>
                <a:ea typeface="Comic Sans MS" pitchFamily="-65" charset="0"/>
                <a:cs typeface="Calibri"/>
              </a:rPr>
              <a:t> in de 21</a:t>
            </a:r>
            <a:r>
              <a:rPr lang="en-US" baseline="30000" dirty="0">
                <a:latin typeface="Calibri"/>
                <a:ea typeface="Comic Sans MS" pitchFamily="-65" charset="0"/>
                <a:cs typeface="Calibri"/>
              </a:rPr>
              <a:t>ste </a:t>
            </a:r>
            <a:r>
              <a:rPr lang="en-US" dirty="0" err="1">
                <a:latin typeface="Calibri"/>
                <a:ea typeface="Comic Sans MS" pitchFamily="-65" charset="0"/>
                <a:cs typeface="Calibri"/>
              </a:rPr>
              <a:t>eeuw</a:t>
            </a:r>
            <a:endParaRPr lang="en-US" dirty="0">
              <a:latin typeface="Calibri"/>
              <a:ea typeface="Comic Sans MS" pitchFamily="-65" charset="0"/>
              <a:cs typeface="Calibri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84798" y="4789321"/>
            <a:ext cx="1644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Bron: NASA/ GISS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51531" y="46675"/>
            <a:ext cx="834871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Stijging van de globale gemiddelde temperatuur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7" name="Picture 6" descr="Fig.A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28960" y="-543938"/>
            <a:ext cx="5736661" cy="7423914"/>
          </a:xfrm>
          <a:prstGeom prst="rect">
            <a:avLst/>
          </a:prstGeom>
          <a:effectLst/>
        </p:spPr>
      </p:pic>
      <p:sp>
        <p:nvSpPr>
          <p:cNvPr id="2" name="Oval 1"/>
          <p:cNvSpPr/>
          <p:nvPr/>
        </p:nvSpPr>
        <p:spPr>
          <a:xfrm>
            <a:off x="7405668" y="1093302"/>
            <a:ext cx="269549" cy="3975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00613" y="1062331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85078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50037" y="5843193"/>
            <a:ext cx="715921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omic Sans MS" pitchFamily="-65" charset="0"/>
                <a:cs typeface="Calibri"/>
              </a:rPr>
              <a:t>De aardtemperatuur is gestegen met 0.85°C tussen 1880 en 2014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omic Sans MS" pitchFamily="-65" charset="0"/>
                <a:cs typeface="Calibri"/>
              </a:rPr>
              <a:t>2014 was het warmste jaar tot dusver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omic Sans MS" pitchFamily="-65" charset="0"/>
                <a:cs typeface="Calibri"/>
              </a:rPr>
              <a:t>14 van de 15 warmste jaren sinds 1880 vonden plaats in de 21</a:t>
            </a:r>
            <a:r>
              <a:rPr lang="en-US" baseline="30000">
                <a:latin typeface="Calibri"/>
                <a:ea typeface="Comic Sans MS" pitchFamily="-65" charset="0"/>
                <a:cs typeface="Calibri"/>
              </a:rPr>
              <a:t>ste </a:t>
            </a:r>
            <a:r>
              <a:rPr lang="en-US">
                <a:latin typeface="Calibri"/>
                <a:ea typeface="Comic Sans MS" pitchFamily="-65" charset="0"/>
                <a:cs typeface="Calibri"/>
              </a:rPr>
              <a:t>eeuw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84798" y="4789321"/>
            <a:ext cx="1644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Bron: NASA/ GISS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51531" y="46675"/>
            <a:ext cx="834871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Stijging van de globale gemiddelde temperatuur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7" name="Picture 6" descr="Fig.A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28960" y="-543938"/>
            <a:ext cx="5736661" cy="7423914"/>
          </a:xfrm>
          <a:prstGeom prst="rect">
            <a:avLst/>
          </a:prstGeom>
          <a:effectLst/>
        </p:spPr>
      </p:pic>
      <p:sp>
        <p:nvSpPr>
          <p:cNvPr id="2" name="Oval 1"/>
          <p:cNvSpPr/>
          <p:nvPr/>
        </p:nvSpPr>
        <p:spPr>
          <a:xfrm>
            <a:off x="7405668" y="1093302"/>
            <a:ext cx="269549" cy="3975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00613" y="1062331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2014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651531" y="5694602"/>
            <a:ext cx="7857717" cy="104652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0659" y="5830778"/>
            <a:ext cx="7657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De opwarming van het </a:t>
            </a:r>
            <a:r>
              <a:rPr lang="en-US" sz="2400" dirty="0" err="1">
                <a:solidFill>
                  <a:srgbClr val="000000"/>
                </a:solidFill>
              </a:rPr>
              <a:t>klimaatsysteem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is </a:t>
            </a:r>
            <a:r>
              <a:rPr lang="en-US" sz="2400" b="1" dirty="0" smtClean="0">
                <a:solidFill>
                  <a:srgbClr val="000000"/>
                </a:solidFill>
              </a:rPr>
              <a:t>‘</a:t>
            </a:r>
            <a:r>
              <a:rPr lang="en-US" sz="2400" b="1" i="1" dirty="0" err="1" smtClean="0">
                <a:solidFill>
                  <a:srgbClr val="000000"/>
                </a:solidFill>
              </a:rPr>
              <a:t>onmiskenbaar</a:t>
            </a:r>
            <a:r>
              <a:rPr lang="en-US" sz="2400" b="1" i="1" dirty="0" smtClean="0">
                <a:solidFill>
                  <a:srgbClr val="000000"/>
                </a:solidFill>
              </a:rPr>
              <a:t>’</a:t>
            </a:r>
          </a:p>
          <a:p>
            <a:pPr algn="ctr"/>
            <a:r>
              <a:rPr lang="en-US" sz="2400" i="1" dirty="0" smtClean="0">
                <a:solidFill>
                  <a:srgbClr val="000000"/>
                </a:solidFill>
              </a:rPr>
              <a:t>(IPCC AR5, 2013)</a:t>
            </a:r>
            <a:endParaRPr lang="en-US" sz="2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23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4407" y="22851"/>
            <a:ext cx="7450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Calibri"/>
                <a:cs typeface="Calibri"/>
              </a:rPr>
              <a:t>Evolutie</a:t>
            </a:r>
            <a:r>
              <a:rPr lang="en-US" sz="2800" dirty="0">
                <a:latin typeface="Calibri"/>
                <a:cs typeface="Calibri"/>
              </a:rPr>
              <a:t> van de </a:t>
            </a:r>
            <a:r>
              <a:rPr lang="en-US" sz="2800" dirty="0" err="1">
                <a:latin typeface="Calibri"/>
                <a:cs typeface="Calibri"/>
              </a:rPr>
              <a:t>temperatuur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te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Ukkel</a:t>
            </a:r>
            <a:r>
              <a:rPr lang="en-US" sz="2800" dirty="0">
                <a:latin typeface="Calibri"/>
                <a:cs typeface="Calibri"/>
              </a:rPr>
              <a:t> (</a:t>
            </a:r>
            <a:r>
              <a:rPr lang="en-US" sz="2800" dirty="0" smtClean="0">
                <a:latin typeface="Calibri"/>
                <a:cs typeface="Calibri"/>
              </a:rPr>
              <a:t>1850-2013)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100" y="6301633"/>
            <a:ext cx="784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Calibri"/>
                <a:cs typeface="Calibri"/>
              </a:rPr>
              <a:t>België</a:t>
            </a:r>
            <a:r>
              <a:rPr lang="en-US" sz="2400" dirty="0">
                <a:latin typeface="Calibri"/>
                <a:cs typeface="Calibri"/>
              </a:rPr>
              <a:t> is nu </a:t>
            </a:r>
            <a:r>
              <a:rPr lang="en-US" sz="2400" dirty="0" smtClean="0">
                <a:latin typeface="Calibri"/>
                <a:cs typeface="Calibri"/>
              </a:rPr>
              <a:t>2.1 </a:t>
            </a:r>
            <a:r>
              <a:rPr lang="en-US" sz="2400" dirty="0">
                <a:latin typeface="Calibri"/>
                <a:cs typeface="Calibri"/>
              </a:rPr>
              <a:t>°C warmer </a:t>
            </a:r>
            <a:r>
              <a:rPr lang="en-US" sz="2400" dirty="0" err="1">
                <a:latin typeface="Calibri"/>
                <a:cs typeface="Calibri"/>
              </a:rPr>
              <a:t>dan</a:t>
            </a:r>
            <a:r>
              <a:rPr lang="en-US" sz="2400" dirty="0">
                <a:latin typeface="Calibri"/>
                <a:cs typeface="Calibri"/>
              </a:rPr>
              <a:t> in de pre-</a:t>
            </a:r>
            <a:r>
              <a:rPr lang="en-US" sz="2400" dirty="0" err="1">
                <a:latin typeface="Calibri"/>
                <a:cs typeface="Calibri"/>
              </a:rPr>
              <a:t>industriële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periode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9171"/>
            <a:ext cx="9144000" cy="511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4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8"/>
          <p:cNvSpPr/>
          <p:nvPr/>
        </p:nvSpPr>
        <p:spPr>
          <a:xfrm>
            <a:off x="778707" y="5571690"/>
            <a:ext cx="6748784" cy="111248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170006"/>
            <a:ext cx="9144000" cy="3070198"/>
          </a:xfrm>
          <a:prstGeom prst="rect">
            <a:avLst/>
          </a:prstGeom>
        </p:spPr>
      </p:pic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7594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>
                <a:solidFill>
                  <a:srgbClr val="3333FF"/>
                </a:solidFill>
                <a:latin typeface="Calibri"/>
                <a:cs typeface="Calibri"/>
              </a:rPr>
              <a:t>Oorzaak van de opwarming (attributie)</a:t>
            </a:r>
            <a:endParaRPr lang="en-US"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47845" name="Line 5"/>
          <p:cNvSpPr>
            <a:spLocks noChangeShapeType="1"/>
          </p:cNvSpPr>
          <p:nvPr/>
        </p:nvSpPr>
        <p:spPr bwMode="auto">
          <a:xfrm>
            <a:off x="0" y="71079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47847" name="Text Box 7"/>
          <p:cNvSpPr txBox="1">
            <a:spLocks noChangeArrowheads="1"/>
          </p:cNvSpPr>
          <p:nvPr/>
        </p:nvSpPr>
        <p:spPr bwMode="auto">
          <a:xfrm>
            <a:off x="381000" y="4313904"/>
            <a:ext cx="414291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solidFill>
                  <a:srgbClr val="FF0000"/>
                </a:solidFill>
                <a:latin typeface="Calibri"/>
                <a:cs typeface="Calibri"/>
              </a:rPr>
              <a:t>Gemodelleerde aardtemperatuur met </a:t>
            </a:r>
            <a:r>
              <a:rPr lang="en-US" sz="2000" b="1">
                <a:solidFill>
                  <a:srgbClr val="FF0000"/>
                </a:solidFill>
                <a:latin typeface="Calibri"/>
                <a:cs typeface="Calibri"/>
              </a:rPr>
              <a:t>natuurlijke en menselijke invloed</a:t>
            </a:r>
          </a:p>
          <a:p>
            <a:pPr>
              <a:spcAft>
                <a:spcPts val="600"/>
              </a:spcAft>
            </a:pPr>
            <a:r>
              <a:rPr lang="en-US" sz="2000">
                <a:solidFill>
                  <a:srgbClr val="FF0000"/>
                </a:solidFill>
                <a:latin typeface="Calibri"/>
                <a:cs typeface="Calibri"/>
              </a:rPr>
              <a:t>(met ook broeikasgassen, aërosolen)</a:t>
            </a:r>
            <a:endParaRPr lang="en-US" sz="240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47848" name="Text Box 8"/>
          <p:cNvSpPr txBox="1">
            <a:spLocks noChangeArrowheads="1"/>
          </p:cNvSpPr>
          <p:nvPr/>
        </p:nvSpPr>
        <p:spPr bwMode="auto">
          <a:xfrm>
            <a:off x="5131170" y="4313904"/>
            <a:ext cx="373380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solidFill>
                  <a:srgbClr val="3333FF"/>
                </a:solidFill>
                <a:latin typeface="Calibri"/>
                <a:cs typeface="Calibri"/>
              </a:rPr>
              <a:t>Gemodelleerde aardtemperatuur met </a:t>
            </a:r>
            <a:r>
              <a:rPr lang="en-US" sz="2000" b="1">
                <a:solidFill>
                  <a:srgbClr val="3333FF"/>
                </a:solidFill>
                <a:latin typeface="Calibri"/>
                <a:cs typeface="Calibri"/>
              </a:rPr>
              <a:t>all</a:t>
            </a:r>
            <a:r>
              <a:rPr lang="en-US" altLang="ja-JP" sz="2000" b="1">
                <a:solidFill>
                  <a:srgbClr val="3333FF"/>
                </a:solidFill>
                <a:latin typeface="Calibri"/>
                <a:ea typeface="ＭＳ Ｐゴシック" pitchFamily="-106" charset="-128"/>
                <a:cs typeface="Calibri"/>
              </a:rPr>
              <a:t>éé</a:t>
            </a:r>
            <a:r>
              <a:rPr lang="en-US" sz="2000" b="1">
                <a:solidFill>
                  <a:srgbClr val="3333FF"/>
                </a:solidFill>
                <a:latin typeface="Calibri"/>
                <a:cs typeface="Calibri"/>
              </a:rPr>
              <a:t>n natuurlijke invloed</a:t>
            </a:r>
          </a:p>
          <a:p>
            <a:pPr>
              <a:spcAft>
                <a:spcPts val="600"/>
              </a:spcAft>
            </a:pPr>
            <a:r>
              <a:rPr lang="en-US" sz="2000">
                <a:solidFill>
                  <a:srgbClr val="3333FF"/>
                </a:solidFill>
                <a:latin typeface="Calibri"/>
                <a:cs typeface="Calibri"/>
              </a:rPr>
              <a:t>(all</a:t>
            </a:r>
            <a:r>
              <a:rPr lang="en-US" altLang="ja-JP" sz="2000">
                <a:solidFill>
                  <a:srgbClr val="3333FF"/>
                </a:solidFill>
                <a:latin typeface="Calibri"/>
                <a:ea typeface="ＭＳ Ｐゴシック" pitchFamily="-106" charset="-128"/>
                <a:cs typeface="Calibri"/>
              </a:rPr>
              <a:t>éé</a:t>
            </a:r>
            <a:r>
              <a:rPr lang="en-US" sz="2000">
                <a:solidFill>
                  <a:srgbClr val="3333FF"/>
                </a:solidFill>
                <a:latin typeface="Calibri"/>
                <a:cs typeface="Calibri"/>
              </a:rPr>
              <a:t>n vulkanisme, zon)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47849" name="Line 9"/>
          <p:cNvSpPr>
            <a:spLocks noChangeShapeType="1"/>
          </p:cNvSpPr>
          <p:nvPr/>
        </p:nvSpPr>
        <p:spPr bwMode="auto">
          <a:xfrm>
            <a:off x="4955117" y="2293474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97696" y="5566906"/>
            <a:ext cx="7184488" cy="1107996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Calibri"/>
                <a:cs typeface="Calibri"/>
              </a:rPr>
              <a:t>Het is </a:t>
            </a:r>
            <a:r>
              <a:rPr lang="en-US" sz="2200" b="1" i="1">
                <a:latin typeface="Calibri"/>
                <a:cs typeface="Calibri"/>
              </a:rPr>
              <a:t>extreem waarschijnlijk </a:t>
            </a:r>
            <a:r>
              <a:rPr lang="en-US" sz="2200">
                <a:latin typeface="Calibri"/>
                <a:cs typeface="Calibri"/>
              </a:rPr>
              <a:t>dat menselijke invloed de belangrijkste oorzaak is van de waargenomen opwarming </a:t>
            </a:r>
            <a:r>
              <a:rPr lang="en-US" altLang="ja-JP" sz="2200">
                <a:latin typeface="Calibri"/>
                <a:ea typeface="ＭＳ Ｐゴシック" pitchFamily="-106" charset="-128"/>
                <a:cs typeface="Calibri"/>
              </a:rPr>
              <a:t>sinds het midden van de 20</a:t>
            </a:r>
            <a:r>
              <a:rPr lang="en-US" altLang="ja-JP" sz="2200" baseline="30000">
                <a:latin typeface="Calibri"/>
                <a:ea typeface="ＭＳ Ｐゴシック" pitchFamily="-106" charset="-128"/>
                <a:cs typeface="Calibri"/>
              </a:rPr>
              <a:t>ste</a:t>
            </a:r>
            <a:r>
              <a:rPr lang="en-US" altLang="ja-JP" sz="2200">
                <a:latin typeface="Calibri"/>
                <a:ea typeface="ＭＳ Ｐゴシック" pitchFamily="-106" charset="-128"/>
                <a:cs typeface="Calibri"/>
              </a:rPr>
              <a:t> eeuw </a:t>
            </a:r>
            <a:r>
              <a:rPr lang="en-US" altLang="ja-JP" sz="2200" b="1" i="1">
                <a:latin typeface="Calibri"/>
                <a:ea typeface="ＭＳ Ｐゴシック" pitchFamily="-106" charset="-128"/>
                <a:cs typeface="Calibri"/>
              </a:rPr>
              <a:t>(95-100% zekerheid)</a:t>
            </a:r>
            <a:endParaRPr lang="en-US" sz="2200" b="1">
              <a:latin typeface="Calibri"/>
              <a:cs typeface="Calibri"/>
            </a:endParaRPr>
          </a:p>
        </p:txBody>
      </p:sp>
      <p:sp>
        <p:nvSpPr>
          <p:cNvPr id="547846" name="Text Box 6"/>
          <p:cNvSpPr txBox="1">
            <a:spLocks noChangeArrowheads="1"/>
          </p:cNvSpPr>
          <p:nvPr/>
        </p:nvSpPr>
        <p:spPr bwMode="auto">
          <a:xfrm>
            <a:off x="3792008" y="1937298"/>
            <a:ext cx="146790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Waargenomen temperatuur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15515" y="6519446"/>
            <a:ext cx="1528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IPCC AR5 (2013)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7836" y="760770"/>
            <a:ext cx="6754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/>
              <a:t>Het is extreem onwaarschijnlijk dat de opwarming ‘toevallig’ is</a:t>
            </a:r>
          </a:p>
        </p:txBody>
      </p:sp>
    </p:spTree>
    <p:extLst>
      <p:ext uri="{BB962C8B-B14F-4D97-AF65-F5344CB8AC3E}">
        <p14:creationId xmlns:p14="http://schemas.microsoft.com/office/powerpoint/2010/main" val="4023687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8"/>
          <p:cNvSpPr/>
          <p:nvPr/>
        </p:nvSpPr>
        <p:spPr>
          <a:xfrm>
            <a:off x="778707" y="5571690"/>
            <a:ext cx="7710758" cy="111248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170006"/>
            <a:ext cx="9144000" cy="3070198"/>
          </a:xfrm>
          <a:prstGeom prst="rect">
            <a:avLst/>
          </a:prstGeom>
        </p:spPr>
      </p:pic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7594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>
                <a:solidFill>
                  <a:srgbClr val="3333FF"/>
                </a:solidFill>
                <a:latin typeface="Calibri"/>
                <a:cs typeface="Calibri"/>
              </a:rPr>
              <a:t>Oorzaak van de opwarming (attributie)</a:t>
            </a:r>
            <a:endParaRPr lang="en-US"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47845" name="Line 5"/>
          <p:cNvSpPr>
            <a:spLocks noChangeShapeType="1"/>
          </p:cNvSpPr>
          <p:nvPr/>
        </p:nvSpPr>
        <p:spPr bwMode="auto">
          <a:xfrm>
            <a:off x="0" y="71079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47847" name="Text Box 7"/>
          <p:cNvSpPr txBox="1">
            <a:spLocks noChangeArrowheads="1"/>
          </p:cNvSpPr>
          <p:nvPr/>
        </p:nvSpPr>
        <p:spPr bwMode="auto">
          <a:xfrm>
            <a:off x="381000" y="4313904"/>
            <a:ext cx="414291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solidFill>
                  <a:srgbClr val="FF0000"/>
                </a:solidFill>
                <a:latin typeface="Calibri"/>
                <a:cs typeface="Calibri"/>
              </a:rPr>
              <a:t>Gemodelleerde aardtemperatuur met </a:t>
            </a:r>
            <a:r>
              <a:rPr lang="en-US" sz="2000" b="1">
                <a:solidFill>
                  <a:srgbClr val="FF0000"/>
                </a:solidFill>
                <a:latin typeface="Calibri"/>
                <a:cs typeface="Calibri"/>
              </a:rPr>
              <a:t>natuurlijke en menselijke invloed</a:t>
            </a:r>
          </a:p>
          <a:p>
            <a:pPr>
              <a:spcAft>
                <a:spcPts val="600"/>
              </a:spcAft>
            </a:pPr>
            <a:r>
              <a:rPr lang="en-US" sz="2000">
                <a:solidFill>
                  <a:srgbClr val="FF0000"/>
                </a:solidFill>
                <a:latin typeface="Calibri"/>
                <a:cs typeface="Calibri"/>
              </a:rPr>
              <a:t>(met ook broeikasgassen, aërosolen)</a:t>
            </a:r>
            <a:endParaRPr lang="en-US" sz="240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47848" name="Text Box 8"/>
          <p:cNvSpPr txBox="1">
            <a:spLocks noChangeArrowheads="1"/>
          </p:cNvSpPr>
          <p:nvPr/>
        </p:nvSpPr>
        <p:spPr bwMode="auto">
          <a:xfrm>
            <a:off x="5131170" y="4313904"/>
            <a:ext cx="373380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solidFill>
                  <a:srgbClr val="3333FF"/>
                </a:solidFill>
                <a:latin typeface="Calibri"/>
                <a:cs typeface="Calibri"/>
              </a:rPr>
              <a:t>Gemodelleerde aardtemperatuur met </a:t>
            </a:r>
            <a:r>
              <a:rPr lang="en-US" sz="2000" b="1">
                <a:solidFill>
                  <a:srgbClr val="3333FF"/>
                </a:solidFill>
                <a:latin typeface="Calibri"/>
                <a:cs typeface="Calibri"/>
              </a:rPr>
              <a:t>all</a:t>
            </a:r>
            <a:r>
              <a:rPr lang="en-US" altLang="ja-JP" sz="2000" b="1">
                <a:solidFill>
                  <a:srgbClr val="3333FF"/>
                </a:solidFill>
                <a:latin typeface="Calibri"/>
                <a:ea typeface="ＭＳ Ｐゴシック" pitchFamily="-106" charset="-128"/>
                <a:cs typeface="Calibri"/>
              </a:rPr>
              <a:t>éé</a:t>
            </a:r>
            <a:r>
              <a:rPr lang="en-US" sz="2000" b="1">
                <a:solidFill>
                  <a:srgbClr val="3333FF"/>
                </a:solidFill>
                <a:latin typeface="Calibri"/>
                <a:cs typeface="Calibri"/>
              </a:rPr>
              <a:t>n natuurlijke invloed</a:t>
            </a:r>
          </a:p>
          <a:p>
            <a:pPr>
              <a:spcAft>
                <a:spcPts val="600"/>
              </a:spcAft>
            </a:pPr>
            <a:r>
              <a:rPr lang="en-US" sz="2000">
                <a:solidFill>
                  <a:srgbClr val="3333FF"/>
                </a:solidFill>
                <a:latin typeface="Calibri"/>
                <a:cs typeface="Calibri"/>
              </a:rPr>
              <a:t>(all</a:t>
            </a:r>
            <a:r>
              <a:rPr lang="en-US" altLang="ja-JP" sz="2000">
                <a:solidFill>
                  <a:srgbClr val="3333FF"/>
                </a:solidFill>
                <a:latin typeface="Calibri"/>
                <a:ea typeface="ＭＳ Ｐゴシック" pitchFamily="-106" charset="-128"/>
                <a:cs typeface="Calibri"/>
              </a:rPr>
              <a:t>éé</a:t>
            </a:r>
            <a:r>
              <a:rPr lang="en-US" sz="2000">
                <a:solidFill>
                  <a:srgbClr val="3333FF"/>
                </a:solidFill>
                <a:latin typeface="Calibri"/>
                <a:cs typeface="Calibri"/>
              </a:rPr>
              <a:t>n vulkanisme, zon)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47849" name="Line 9"/>
          <p:cNvSpPr>
            <a:spLocks noChangeShapeType="1"/>
          </p:cNvSpPr>
          <p:nvPr/>
        </p:nvSpPr>
        <p:spPr bwMode="auto">
          <a:xfrm>
            <a:off x="4955117" y="2293474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97695" y="5722894"/>
            <a:ext cx="7691769" cy="830997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De </a:t>
            </a:r>
            <a:r>
              <a:rPr lang="en-US" sz="2400" dirty="0" err="1" smtClean="0">
                <a:latin typeface="Calibri"/>
                <a:cs typeface="Calibri"/>
              </a:rPr>
              <a:t>menselijke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invloed</a:t>
            </a:r>
            <a:r>
              <a:rPr lang="en-US" sz="2400" dirty="0" smtClean="0">
                <a:latin typeface="Calibri"/>
                <a:cs typeface="Calibri"/>
              </a:rPr>
              <a:t> op het </a:t>
            </a:r>
            <a:r>
              <a:rPr lang="en-US" sz="2400" dirty="0" err="1" smtClean="0">
                <a:latin typeface="Calibri"/>
                <a:cs typeface="Calibri"/>
              </a:rPr>
              <a:t>klimaatsysteem</a:t>
            </a:r>
            <a:r>
              <a:rPr lang="en-US" sz="2400" dirty="0" smtClean="0">
                <a:latin typeface="Calibri"/>
                <a:cs typeface="Calibri"/>
              </a:rPr>
              <a:t> is </a:t>
            </a:r>
            <a:r>
              <a:rPr lang="en-US" sz="2400" b="1" dirty="0" smtClean="0">
                <a:latin typeface="Calibri"/>
                <a:cs typeface="Calibri"/>
              </a:rPr>
              <a:t>‘</a:t>
            </a:r>
            <a:r>
              <a:rPr lang="en-US" sz="2400" b="1" dirty="0" err="1" smtClean="0">
                <a:latin typeface="Calibri"/>
                <a:cs typeface="Calibri"/>
              </a:rPr>
              <a:t>duidelijk</a:t>
            </a:r>
            <a:r>
              <a:rPr lang="en-US" sz="2400" b="1" dirty="0" smtClean="0">
                <a:latin typeface="Calibri"/>
                <a:cs typeface="Calibri"/>
              </a:rPr>
              <a:t>’</a:t>
            </a:r>
          </a:p>
          <a:p>
            <a:pPr algn="ctr"/>
            <a:r>
              <a:rPr lang="en-US" altLang="ja-JP" sz="2400" i="1" dirty="0" smtClean="0">
                <a:latin typeface="Calibri"/>
                <a:ea typeface="ＭＳ Ｐゴシック" pitchFamily="-106" charset="-128"/>
                <a:cs typeface="Calibri"/>
              </a:rPr>
              <a:t>(IPCC AR5, 2013)</a:t>
            </a:r>
            <a:endParaRPr lang="en-US" sz="2400" i="1" dirty="0">
              <a:latin typeface="Calibri"/>
              <a:cs typeface="Calibri"/>
            </a:endParaRPr>
          </a:p>
        </p:txBody>
      </p:sp>
      <p:sp>
        <p:nvSpPr>
          <p:cNvPr id="547846" name="Text Box 6"/>
          <p:cNvSpPr txBox="1">
            <a:spLocks noChangeArrowheads="1"/>
          </p:cNvSpPr>
          <p:nvPr/>
        </p:nvSpPr>
        <p:spPr bwMode="auto">
          <a:xfrm>
            <a:off x="3792008" y="1937298"/>
            <a:ext cx="146790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Waargenomen temperatuur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7836" y="760770"/>
            <a:ext cx="6754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/>
              <a:t>Het is extreem onwaarschijnlijk dat de opwarming ‘toevallig’ is</a:t>
            </a:r>
          </a:p>
        </p:txBody>
      </p:sp>
    </p:spTree>
    <p:extLst>
      <p:ext uri="{BB962C8B-B14F-4D97-AF65-F5344CB8AC3E}">
        <p14:creationId xmlns:p14="http://schemas.microsoft.com/office/powerpoint/2010/main" val="146394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6" y="0"/>
            <a:ext cx="9141884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962" y="-506412"/>
            <a:ext cx="9144001" cy="7362825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9000">
                <a:schemeClr val="tx2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223" y="5525908"/>
            <a:ext cx="78648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2. </a:t>
            </a:r>
            <a:r>
              <a:rPr lang="en-US" sz="3200" dirty="0" err="1" smtClean="0">
                <a:solidFill>
                  <a:srgbClr val="FFFFFF"/>
                </a:solidFill>
              </a:rPr>
              <a:t>Gevolgen</a:t>
            </a:r>
            <a:r>
              <a:rPr lang="en-US" sz="3200" dirty="0" smtClean="0">
                <a:solidFill>
                  <a:srgbClr val="FFFFFF"/>
                </a:solidFill>
              </a:rPr>
              <a:t> van de </a:t>
            </a:r>
            <a:r>
              <a:rPr lang="en-US" sz="3200" dirty="0" err="1" smtClean="0">
                <a:solidFill>
                  <a:srgbClr val="FFFFFF"/>
                </a:solidFill>
              </a:rPr>
              <a:t>opwarming</a:t>
            </a:r>
            <a:r>
              <a:rPr lang="en-US" sz="3200" dirty="0" smtClean="0">
                <a:solidFill>
                  <a:srgbClr val="FFFFFF"/>
                </a:solidFill>
              </a:rPr>
              <a:t> reeds </a:t>
            </a:r>
            <a:r>
              <a:rPr lang="en-US" sz="3200" dirty="0" err="1" smtClean="0">
                <a:solidFill>
                  <a:srgbClr val="FFFFFF"/>
                </a:solidFill>
              </a:rPr>
              <a:t>vandaag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01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8"/>
          <p:cNvSpPr/>
          <p:nvPr/>
        </p:nvSpPr>
        <p:spPr>
          <a:xfrm>
            <a:off x="4724399" y="3633672"/>
            <a:ext cx="3989689" cy="710585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4827566" y="3636371"/>
            <a:ext cx="400385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/>
              <a:t>Zomeruitbreiding -9.4 % tot -13.6 % per 10 jaar sinds 1979</a:t>
            </a: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ea typeface="Comic Sans MS" pitchFamily="-106" charset="0"/>
                <a:cs typeface="Comic Sans MS" pitchFamily="-106" charset="0"/>
              </a:rPr>
              <a:t>Afname van het Arctische zeeijs</a:t>
            </a:r>
            <a:endParaRPr lang="en-US" sz="3600">
              <a:solidFill>
                <a:srgbClr val="CC0000"/>
              </a:solidFill>
              <a:ea typeface="Comic Sans MS" pitchFamily="-106" charset="0"/>
              <a:cs typeface="Comic Sans MS" pitchFamily="-106" charset="0"/>
            </a:endParaRPr>
          </a:p>
        </p:txBody>
      </p:sp>
      <p:sp>
        <p:nvSpPr>
          <p:cNvPr id="33796" name="Line 6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797" name="Picture 6" descr="seaice_1980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811213"/>
            <a:ext cx="3657600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7" descr="seaice_1995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819400"/>
            <a:ext cx="36576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8" descr="seaice_2007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767263"/>
            <a:ext cx="3657600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4572000"/>
            <a:ext cx="4343400" cy="21759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715198"/>
            <a:ext cx="4419600" cy="27821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38887" y="3177559"/>
            <a:ext cx="1192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IPCC AR5 (2013)</a:t>
            </a:r>
          </a:p>
        </p:txBody>
      </p:sp>
    </p:spTree>
    <p:extLst>
      <p:ext uri="{BB962C8B-B14F-4D97-AF65-F5344CB8AC3E}">
        <p14:creationId xmlns:p14="http://schemas.microsoft.com/office/powerpoint/2010/main" val="342882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8"/>
          <p:cNvSpPr txBox="1">
            <a:spLocks noChangeArrowheads="1"/>
          </p:cNvSpPr>
          <p:nvPr/>
        </p:nvSpPr>
        <p:spPr bwMode="auto">
          <a:xfrm>
            <a:off x="4745356" y="2438400"/>
            <a:ext cx="4064464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sz="2400" dirty="0" err="1">
                <a:solidFill>
                  <a:srgbClr val="FF0000"/>
                </a:solidFill>
              </a:rPr>
              <a:t>Wereldwijde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terugtrekking</a:t>
            </a:r>
            <a:r>
              <a:rPr lang="de-DE" sz="2400" dirty="0">
                <a:solidFill>
                  <a:srgbClr val="FF0000"/>
                </a:solidFill>
              </a:rPr>
              <a:t> van de </a:t>
            </a:r>
            <a:r>
              <a:rPr lang="de-DE" sz="2400" dirty="0" err="1">
                <a:solidFill>
                  <a:srgbClr val="FF0000"/>
                </a:solidFill>
              </a:rPr>
              <a:t>gebergtegletsjers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sinds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het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einde</a:t>
            </a:r>
            <a:r>
              <a:rPr lang="de-DE" sz="2400" dirty="0">
                <a:solidFill>
                  <a:srgbClr val="FF0000"/>
                </a:solidFill>
              </a:rPr>
              <a:t> van de 19</a:t>
            </a:r>
            <a:r>
              <a:rPr lang="de-DE" sz="2400" baseline="30000" dirty="0">
                <a:solidFill>
                  <a:srgbClr val="FF0000"/>
                </a:solidFill>
              </a:rPr>
              <a:t>de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eeuw</a:t>
            </a:r>
            <a:endParaRPr lang="de-DE" dirty="0">
              <a:solidFill>
                <a:srgbClr val="FF0000"/>
              </a:solidFill>
            </a:endParaRPr>
          </a:p>
          <a:p>
            <a:pPr eaLnBrk="0" hangingPunct="0"/>
            <a:endParaRPr lang="de-DE" sz="2400" dirty="0">
              <a:solidFill>
                <a:srgbClr val="FF0000"/>
              </a:solidFill>
            </a:endParaRPr>
          </a:p>
          <a:p>
            <a:pPr eaLnBrk="0" hangingPunct="0"/>
            <a:endParaRPr lang="de-DE" sz="2400" dirty="0">
              <a:solidFill>
                <a:srgbClr val="FF0000"/>
              </a:solidFill>
            </a:endParaRPr>
          </a:p>
          <a:p>
            <a:r>
              <a:rPr lang="en-US" sz="2400" dirty="0" err="1">
                <a:latin typeface="Calibri"/>
                <a:ea typeface="Comic Sans MS" charset="0"/>
                <a:cs typeface="Calibri"/>
              </a:rPr>
              <a:t>Regionaal</a:t>
            </a:r>
            <a:r>
              <a:rPr lang="en-US" sz="2400" dirty="0">
                <a:latin typeface="Calibri"/>
                <a:ea typeface="Comic Sans MS" charset="0"/>
                <a:cs typeface="Calibri"/>
              </a:rPr>
              <a:t> </a:t>
            </a:r>
            <a:r>
              <a:rPr lang="en-US" sz="2400" dirty="0" err="1">
                <a:latin typeface="Calibri"/>
                <a:ea typeface="Comic Sans MS" charset="0"/>
                <a:cs typeface="Calibri"/>
              </a:rPr>
              <a:t>gemiddelde</a:t>
            </a:r>
            <a:r>
              <a:rPr lang="en-US" sz="2400" dirty="0">
                <a:latin typeface="Calibri"/>
                <a:ea typeface="Comic Sans MS" charset="0"/>
                <a:cs typeface="Calibri"/>
              </a:rPr>
              <a:t> </a:t>
            </a:r>
            <a:r>
              <a:rPr lang="en-US" sz="2400" dirty="0" err="1">
                <a:latin typeface="Calibri"/>
                <a:ea typeface="Comic Sans MS" charset="0"/>
                <a:cs typeface="Calibri"/>
              </a:rPr>
              <a:t>lengteveranderingen</a:t>
            </a:r>
            <a:r>
              <a:rPr lang="en-US" sz="2400" dirty="0">
                <a:latin typeface="Calibri"/>
                <a:ea typeface="Comic Sans MS" charset="0"/>
                <a:cs typeface="Calibri"/>
              </a:rPr>
              <a:t> van </a:t>
            </a:r>
            <a:r>
              <a:rPr lang="en-US" sz="2400" dirty="0" err="1">
                <a:latin typeface="Calibri"/>
                <a:ea typeface="Comic Sans MS" charset="0"/>
                <a:cs typeface="Calibri"/>
              </a:rPr>
              <a:t>gletsjertongen</a:t>
            </a:r>
            <a:r>
              <a:rPr lang="en-US" sz="2400" dirty="0">
                <a:latin typeface="Calibri"/>
                <a:ea typeface="Comic Sans MS" charset="0"/>
                <a:cs typeface="Calibri"/>
              </a:rPr>
              <a:t> </a:t>
            </a:r>
            <a:r>
              <a:rPr lang="en-US" sz="2400" dirty="0" err="1">
                <a:latin typeface="Calibri"/>
                <a:ea typeface="Comic Sans MS" charset="0"/>
                <a:cs typeface="Calibri"/>
              </a:rPr>
              <a:t>vertonen</a:t>
            </a:r>
            <a:r>
              <a:rPr lang="en-US" sz="2400" dirty="0">
                <a:latin typeface="Calibri"/>
                <a:ea typeface="Comic Sans MS" charset="0"/>
                <a:cs typeface="Calibri"/>
              </a:rPr>
              <a:t> </a:t>
            </a:r>
            <a:r>
              <a:rPr lang="en-US" sz="2400" dirty="0" err="1">
                <a:latin typeface="Calibri"/>
                <a:ea typeface="Comic Sans MS" charset="0"/>
                <a:cs typeface="Calibri"/>
              </a:rPr>
              <a:t>dezelfde</a:t>
            </a:r>
            <a:r>
              <a:rPr lang="en-US" sz="2400" dirty="0">
                <a:latin typeface="Calibri"/>
                <a:ea typeface="Comic Sans MS" charset="0"/>
                <a:cs typeface="Calibri"/>
              </a:rPr>
              <a:t> trend op </a:t>
            </a:r>
            <a:r>
              <a:rPr lang="en-US" sz="2400" dirty="0" err="1">
                <a:latin typeface="Calibri"/>
                <a:ea typeface="Comic Sans MS" charset="0"/>
                <a:cs typeface="Calibri"/>
              </a:rPr>
              <a:t>alle</a:t>
            </a:r>
            <a:r>
              <a:rPr lang="en-US" sz="2400" dirty="0">
                <a:latin typeface="Calibri"/>
                <a:ea typeface="Comic Sans MS" charset="0"/>
                <a:cs typeface="Calibri"/>
              </a:rPr>
              <a:t> </a:t>
            </a:r>
            <a:r>
              <a:rPr lang="en-US" sz="2400" dirty="0" err="1">
                <a:latin typeface="Calibri"/>
                <a:ea typeface="Comic Sans MS" charset="0"/>
                <a:cs typeface="Calibri"/>
              </a:rPr>
              <a:t>continenten</a:t>
            </a:r>
            <a:r>
              <a:rPr lang="en-US" sz="2400" dirty="0">
                <a:latin typeface="Calibri"/>
                <a:ea typeface="Comic Sans MS" charset="0"/>
                <a:cs typeface="Calibri"/>
              </a:rPr>
              <a:t>, </a:t>
            </a:r>
            <a:r>
              <a:rPr lang="en-US" sz="2400" dirty="0" err="1">
                <a:latin typeface="Calibri"/>
                <a:ea typeface="Comic Sans MS" charset="0"/>
                <a:cs typeface="Calibri"/>
              </a:rPr>
              <a:t>wat</a:t>
            </a:r>
            <a:r>
              <a:rPr lang="en-US" sz="2400" dirty="0">
                <a:latin typeface="Calibri"/>
                <a:ea typeface="Comic Sans MS" charset="0"/>
                <a:cs typeface="Calibri"/>
              </a:rPr>
              <a:t> </a:t>
            </a:r>
            <a:r>
              <a:rPr lang="en-US" sz="2400" dirty="0" err="1">
                <a:latin typeface="Calibri"/>
                <a:ea typeface="Comic Sans MS" charset="0"/>
                <a:cs typeface="Calibri"/>
              </a:rPr>
              <a:t>duidt</a:t>
            </a:r>
            <a:r>
              <a:rPr lang="en-US" sz="2400" dirty="0">
                <a:latin typeface="Calibri"/>
                <a:ea typeface="Comic Sans MS" charset="0"/>
                <a:cs typeface="Calibri"/>
              </a:rPr>
              <a:t> op </a:t>
            </a:r>
            <a:r>
              <a:rPr lang="en-US" sz="2400" dirty="0" err="1">
                <a:latin typeface="Calibri"/>
                <a:ea typeface="Comic Sans MS" charset="0"/>
                <a:cs typeface="Calibri"/>
              </a:rPr>
              <a:t>een</a:t>
            </a:r>
            <a:r>
              <a:rPr lang="en-US" sz="2400" dirty="0">
                <a:latin typeface="Calibri"/>
                <a:ea typeface="Comic Sans MS" charset="0"/>
                <a:cs typeface="Calibri"/>
              </a:rPr>
              <a:t> </a:t>
            </a:r>
            <a:r>
              <a:rPr lang="en-US" sz="2400" dirty="0" err="1">
                <a:latin typeface="Calibri"/>
                <a:ea typeface="Comic Sans MS" charset="0"/>
                <a:cs typeface="Calibri"/>
              </a:rPr>
              <a:t>gemeenschappelijke</a:t>
            </a:r>
            <a:r>
              <a:rPr lang="en-US" sz="2400" dirty="0">
                <a:latin typeface="Calibri"/>
                <a:ea typeface="Comic Sans MS" charset="0"/>
                <a:cs typeface="Calibri"/>
              </a:rPr>
              <a:t> </a:t>
            </a:r>
            <a:r>
              <a:rPr lang="en-US" sz="2400" dirty="0" err="1">
                <a:latin typeface="Calibri"/>
                <a:ea typeface="Comic Sans MS" charset="0"/>
                <a:cs typeface="Calibri"/>
              </a:rPr>
              <a:t>oorzaak</a:t>
            </a:r>
            <a:endParaRPr lang="en-US" sz="2400" dirty="0">
              <a:latin typeface="Calibri"/>
              <a:ea typeface="Comic Sans MS" charset="0"/>
              <a:cs typeface="Calibri"/>
            </a:endParaRPr>
          </a:p>
        </p:txBody>
      </p:sp>
      <p:pic>
        <p:nvPicPr>
          <p:cNvPr id="4915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29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0"/>
            <a:ext cx="4876800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5029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rt_2014_P_0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102" y="1988840"/>
            <a:ext cx="5435897" cy="3600400"/>
          </a:xfrm>
          <a:prstGeom prst="rect">
            <a:avLst/>
          </a:prstGeom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2800">
                <a:solidFill>
                  <a:srgbClr val="FF0000"/>
                </a:solidFill>
              </a:rPr>
              <a:t>Een sprekend voorbeeld uit de Alpen:</a:t>
            </a:r>
            <a:br>
              <a:rPr lang="en-US" sz="2800">
                <a:solidFill>
                  <a:srgbClr val="FF0000"/>
                </a:solidFill>
              </a:rPr>
            </a:br>
            <a:r>
              <a:rPr lang="en-US" sz="2800">
                <a:solidFill>
                  <a:srgbClr val="FF0000"/>
                </a:solidFill>
              </a:rPr>
              <a:t>Morteratsch gletsjer (Engadin, CH)</a:t>
            </a:r>
            <a:endParaRPr lang="en-US" sz="3400">
              <a:solidFill>
                <a:srgbClr val="CC0000"/>
              </a:solidFill>
            </a:endParaRPr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3253" name="Picture 12" descr="dos-natuur-klima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14400"/>
            <a:ext cx="3810000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13" descr="dos-natuur-klimaat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41750"/>
            <a:ext cx="38100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5" name="Text Box 14"/>
          <p:cNvSpPr txBox="1">
            <a:spLocks noChangeArrowheads="1"/>
          </p:cNvSpPr>
          <p:nvPr/>
        </p:nvSpPr>
        <p:spPr bwMode="auto">
          <a:xfrm>
            <a:off x="2971800" y="31242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BE" sz="1600">
                <a:solidFill>
                  <a:schemeClr val="bg1"/>
                </a:solidFill>
              </a:rPr>
              <a:t>1911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3256" name="Text Box 15"/>
          <p:cNvSpPr txBox="1">
            <a:spLocks noChangeArrowheads="1"/>
          </p:cNvSpPr>
          <p:nvPr/>
        </p:nvSpPr>
        <p:spPr bwMode="auto">
          <a:xfrm>
            <a:off x="2895600" y="6324600"/>
            <a:ext cx="763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BE" sz="1600">
                <a:solidFill>
                  <a:schemeClr val="bg1"/>
                </a:solidFill>
              </a:rPr>
              <a:t>2001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53257" name="Text Box 18"/>
          <p:cNvSpPr txBox="1">
            <a:spLocks noChangeArrowheads="1"/>
          </p:cNvSpPr>
          <p:nvPr/>
        </p:nvSpPr>
        <p:spPr bwMode="auto">
          <a:xfrm>
            <a:off x="7119562" y="5562600"/>
            <a:ext cx="20105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29 september 2014</a:t>
            </a:r>
          </a:p>
        </p:txBody>
      </p:sp>
    </p:spTree>
    <p:extLst>
      <p:ext uri="{BB962C8B-B14F-4D97-AF65-F5344CB8AC3E}">
        <p14:creationId xmlns:p14="http://schemas.microsoft.com/office/powerpoint/2010/main" val="2658405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400">
                <a:solidFill>
                  <a:srgbClr val="FF0000"/>
                </a:solidFill>
                <a:latin typeface="Calibri"/>
                <a:ea typeface="ＭＳ Ｐゴシック" pitchFamily="-106" charset="-128"/>
                <a:cs typeface="Calibri"/>
              </a:rPr>
              <a:t>Stijging van het zeeniveau</a:t>
            </a:r>
            <a:endParaRPr lang="en-US" sz="3400">
              <a:solidFill>
                <a:srgbClr val="CC0000"/>
              </a:solidFill>
              <a:latin typeface="Calibri"/>
              <a:ea typeface="ＭＳ Ｐゴシック" pitchFamily="-106" charset="-128"/>
              <a:cs typeface="Calibri"/>
            </a:endParaRPr>
          </a:p>
        </p:txBody>
      </p:sp>
      <p:sp>
        <p:nvSpPr>
          <p:cNvPr id="88067" name="Line 5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8069" name="Text Box 8"/>
          <p:cNvSpPr txBox="1">
            <a:spLocks noChangeArrowheads="1"/>
          </p:cNvSpPr>
          <p:nvPr/>
        </p:nvSpPr>
        <p:spPr bwMode="auto">
          <a:xfrm>
            <a:off x="152400" y="5791200"/>
            <a:ext cx="8763000" cy="83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>
                <a:latin typeface="Calibri"/>
                <a:cs typeface="Calibri"/>
              </a:rPr>
              <a:t>Het zeeniveau stijgt momenteel met 3.2 mm per jaar, dubbel zo snel dan tijdens de 20</a:t>
            </a:r>
            <a:r>
              <a:rPr lang="en-US" sz="2200" baseline="30000">
                <a:latin typeface="Calibri"/>
                <a:cs typeface="Calibri"/>
              </a:rPr>
              <a:t>ste</a:t>
            </a:r>
            <a:r>
              <a:rPr lang="en-US" sz="2200">
                <a:latin typeface="Calibri"/>
                <a:cs typeface="Calibri"/>
              </a:rPr>
              <a:t> eeuw (1900-2000: 1.7 mm per jaar, of +17 cm stijging)</a:t>
            </a:r>
            <a:endParaRPr lang="en-US" sz="2200" baseline="3000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762000"/>
            <a:ext cx="8182653" cy="482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1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9802" y="39560"/>
            <a:ext cx="2183887" cy="6096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4000">
                <a:latin typeface="Calibri"/>
                <a:cs typeface="Calibri"/>
              </a:rPr>
              <a:t>Thema’s</a:t>
            </a:r>
          </a:p>
        </p:txBody>
      </p:sp>
      <p:sp>
        <p:nvSpPr>
          <p:cNvPr id="344068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069" name="Text Box 5"/>
          <p:cNvSpPr txBox="1">
            <a:spLocks noChangeArrowheads="1"/>
          </p:cNvSpPr>
          <p:nvPr/>
        </p:nvSpPr>
        <p:spPr bwMode="auto">
          <a:xfrm>
            <a:off x="261813" y="1340768"/>
            <a:ext cx="8702675" cy="488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/>
              <a:t>Stand van </a:t>
            </a:r>
            <a:r>
              <a:rPr lang="en-US" sz="2800" dirty="0" err="1"/>
              <a:t>zaken</a:t>
            </a:r>
            <a:r>
              <a:rPr lang="en-US" sz="2800" dirty="0"/>
              <a:t>: </a:t>
            </a:r>
            <a:r>
              <a:rPr lang="en-US" sz="2800" dirty="0" err="1"/>
              <a:t>waarom</a:t>
            </a:r>
            <a:r>
              <a:rPr lang="en-US" sz="2800" dirty="0"/>
              <a:t> </a:t>
            </a:r>
            <a:r>
              <a:rPr lang="en-US" sz="2800" dirty="0" err="1"/>
              <a:t>zijn</a:t>
            </a:r>
            <a:r>
              <a:rPr lang="en-US" sz="2800" dirty="0"/>
              <a:t> </a:t>
            </a:r>
            <a:r>
              <a:rPr lang="en-US" sz="2800" dirty="0" err="1"/>
              <a:t>wetenschappers</a:t>
            </a:r>
            <a:r>
              <a:rPr lang="en-US" sz="2800" dirty="0"/>
              <a:t> </a:t>
            </a:r>
            <a:r>
              <a:rPr lang="en-US" sz="2800" dirty="0" err="1"/>
              <a:t>zo</a:t>
            </a:r>
            <a:r>
              <a:rPr lang="en-US" sz="2800" dirty="0"/>
              <a:t> </a:t>
            </a:r>
            <a:r>
              <a:rPr lang="en-US" sz="2800" dirty="0" err="1"/>
              <a:t>eensgezind</a:t>
            </a:r>
            <a:r>
              <a:rPr lang="en-US" sz="2800" dirty="0"/>
              <a:t> </a:t>
            </a:r>
            <a:r>
              <a:rPr lang="en-US" sz="2800" dirty="0" err="1"/>
              <a:t>dat</a:t>
            </a:r>
            <a:r>
              <a:rPr lang="en-US" sz="2800" dirty="0"/>
              <a:t> de </a:t>
            </a:r>
            <a:r>
              <a:rPr lang="en-US" sz="2800" dirty="0" err="1"/>
              <a:t>mens</a:t>
            </a:r>
            <a:r>
              <a:rPr lang="en-US" sz="2800" dirty="0"/>
              <a:t> de </a:t>
            </a:r>
            <a:r>
              <a:rPr lang="en-US" sz="2800" dirty="0" err="1"/>
              <a:t>oorzaak</a:t>
            </a:r>
            <a:r>
              <a:rPr lang="en-US" sz="2800" dirty="0"/>
              <a:t> is van de </a:t>
            </a:r>
            <a:r>
              <a:rPr lang="en-US" sz="2800" dirty="0" err="1"/>
              <a:t>huidige</a:t>
            </a:r>
            <a:r>
              <a:rPr lang="en-US" sz="2800" dirty="0"/>
              <a:t> </a:t>
            </a:r>
            <a:r>
              <a:rPr lang="en-US" sz="2800" dirty="0" err="1"/>
              <a:t>opwarming</a:t>
            </a:r>
            <a:r>
              <a:rPr lang="en-US" sz="2800" dirty="0"/>
              <a:t> van de </a:t>
            </a:r>
            <a:r>
              <a:rPr lang="en-US" sz="2800" dirty="0" err="1" smtClean="0"/>
              <a:t>aarde</a:t>
            </a:r>
            <a:r>
              <a:rPr lang="en-US" sz="2800" dirty="0" smtClean="0"/>
              <a:t> ?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800" dirty="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err="1"/>
              <a:t>Wat</a:t>
            </a:r>
            <a:r>
              <a:rPr lang="en-US" sz="2800" dirty="0"/>
              <a:t> is nu reeds het effect van de </a:t>
            </a:r>
            <a:r>
              <a:rPr lang="en-US" sz="2800" dirty="0" err="1"/>
              <a:t>opwarming</a:t>
            </a:r>
            <a:r>
              <a:rPr lang="en-US" sz="2800" dirty="0"/>
              <a:t> van de </a:t>
            </a:r>
            <a:r>
              <a:rPr lang="en-US" sz="2800" dirty="0" err="1" smtClean="0"/>
              <a:t>aarde</a:t>
            </a:r>
            <a:r>
              <a:rPr lang="en-US" sz="2800" dirty="0" smtClean="0"/>
              <a:t> ?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800" dirty="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err="1"/>
              <a:t>Wat</a:t>
            </a:r>
            <a:r>
              <a:rPr lang="en-US" sz="2800" dirty="0"/>
              <a:t> </a:t>
            </a:r>
            <a:r>
              <a:rPr lang="en-US" sz="2800" dirty="0" err="1"/>
              <a:t>zijn</a:t>
            </a:r>
            <a:r>
              <a:rPr lang="en-US" sz="2800" dirty="0"/>
              <a:t> de </a:t>
            </a:r>
            <a:r>
              <a:rPr lang="en-US" sz="2800" dirty="0" err="1"/>
              <a:t>verwachtingen</a:t>
            </a:r>
            <a:r>
              <a:rPr lang="en-US" sz="2800" dirty="0"/>
              <a:t> tot 2100, en </a:t>
            </a:r>
            <a:r>
              <a:rPr lang="en-US" sz="2800" dirty="0" err="1"/>
              <a:t>daarna</a:t>
            </a:r>
            <a:r>
              <a:rPr lang="en-US" sz="2800" dirty="0"/>
              <a:t> ?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2800" dirty="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err="1"/>
              <a:t>Wat</a:t>
            </a:r>
            <a:r>
              <a:rPr lang="en-US" sz="2800" dirty="0"/>
              <a:t> </a:t>
            </a:r>
            <a:r>
              <a:rPr lang="en-US" sz="2800" dirty="0" err="1"/>
              <a:t>moeten</a:t>
            </a:r>
            <a:r>
              <a:rPr lang="en-US" sz="2800" dirty="0"/>
              <a:t> we </a:t>
            </a:r>
            <a:r>
              <a:rPr lang="en-US" sz="2800" dirty="0" err="1"/>
              <a:t>doen</a:t>
            </a:r>
            <a:r>
              <a:rPr lang="en-US" sz="2800" dirty="0"/>
              <a:t> </a:t>
            </a:r>
            <a:r>
              <a:rPr lang="en-US" sz="2800" dirty="0" err="1"/>
              <a:t>om</a:t>
            </a:r>
            <a:r>
              <a:rPr lang="en-US" sz="2800" dirty="0"/>
              <a:t> de </a:t>
            </a:r>
            <a:r>
              <a:rPr lang="en-US" sz="2800" dirty="0" err="1"/>
              <a:t>zwaarste</a:t>
            </a:r>
            <a:r>
              <a:rPr lang="en-US" sz="2800" dirty="0"/>
              <a:t> </a:t>
            </a:r>
            <a:r>
              <a:rPr lang="en-US" sz="2800" dirty="0" err="1"/>
              <a:t>gevolgen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 smtClean="0"/>
              <a:t>vermijden</a:t>
            </a:r>
            <a:r>
              <a:rPr lang="en-US" sz="2800" dirty="0" smtClean="0"/>
              <a:t> 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229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28600" y="0"/>
            <a:ext cx="8686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r"/>
            <a:r>
              <a:rPr lang="en-GB" sz="3200">
                <a:solidFill>
                  <a:schemeClr val="tx2"/>
                </a:solidFill>
                <a:latin typeface="Calibri"/>
                <a:cs typeface="Calibri"/>
              </a:rPr>
              <a:t>Stijging van het zeeniveau</a:t>
            </a:r>
            <a:endParaRPr lang="en-US" sz="3200" b="0" i="1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243013"/>
            <a:ext cx="619125" cy="5399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1835150" y="1457325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2482851" y="1103313"/>
            <a:ext cx="1584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b="0">
                <a:solidFill>
                  <a:schemeClr val="tx2"/>
                </a:solidFill>
                <a:latin typeface="Calibri"/>
                <a:cs typeface="Calibri"/>
              </a:rPr>
              <a:t>Groenlandse ijskap</a:t>
            </a:r>
            <a:endParaRPr lang="en-US" sz="1800" b="0">
              <a:solidFill>
                <a:schemeClr val="tx2"/>
              </a:solidFill>
              <a:latin typeface="Calibri"/>
              <a:cs typeface="Calibri"/>
            </a:endParaRPr>
          </a:p>
        </p:txBody>
      </p:sp>
      <p:grpSp>
        <p:nvGrpSpPr>
          <p:cNvPr id="22" name="Group 20"/>
          <p:cNvGrpSpPr>
            <a:grpSpLocks/>
          </p:cNvGrpSpPr>
          <p:nvPr/>
        </p:nvGrpSpPr>
        <p:grpSpPr bwMode="auto">
          <a:xfrm>
            <a:off x="1835150" y="1744664"/>
            <a:ext cx="2355850" cy="646113"/>
            <a:chOff x="975" y="935"/>
            <a:chExt cx="1270" cy="407"/>
          </a:xfrm>
        </p:grpSpPr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975" y="1026"/>
              <a:ext cx="3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1338" y="935"/>
              <a:ext cx="90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 b="0">
                  <a:solidFill>
                    <a:schemeClr val="tx2"/>
                  </a:solidFill>
                  <a:latin typeface="Calibri"/>
                  <a:cs typeface="Calibri"/>
                </a:rPr>
                <a:t>Antarctische ijskap</a:t>
              </a:r>
              <a:endParaRPr lang="en-US" sz="1800" b="0">
                <a:solidFill>
                  <a:schemeClr val="tx2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5" name="Group 21"/>
          <p:cNvGrpSpPr>
            <a:grpSpLocks/>
          </p:cNvGrpSpPr>
          <p:nvPr/>
        </p:nvGrpSpPr>
        <p:grpSpPr bwMode="auto">
          <a:xfrm>
            <a:off x="1835150" y="2471741"/>
            <a:ext cx="2317750" cy="923926"/>
            <a:chOff x="975" y="1393"/>
            <a:chExt cx="1460" cy="582"/>
          </a:xfrm>
        </p:grpSpPr>
        <p:sp>
          <p:nvSpPr>
            <p:cNvPr id="26" name="Line 13"/>
            <p:cNvSpPr>
              <a:spLocks noChangeShapeType="1"/>
            </p:cNvSpPr>
            <p:nvPr/>
          </p:nvSpPr>
          <p:spPr bwMode="auto">
            <a:xfrm>
              <a:off x="975" y="1525"/>
              <a:ext cx="4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1392" y="1393"/>
              <a:ext cx="1043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>
                  <a:solidFill>
                    <a:schemeClr val="tx2"/>
                  </a:solidFill>
                  <a:latin typeface="Calibri"/>
                  <a:cs typeface="Calibri"/>
                </a:rPr>
                <a:t>Gletsjers en kleine ijskappen</a:t>
              </a:r>
              <a:endParaRPr lang="en-US" sz="1800" b="0">
                <a:solidFill>
                  <a:schemeClr val="tx2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8" name="Group 22"/>
          <p:cNvGrpSpPr>
            <a:grpSpLocks/>
          </p:cNvGrpSpPr>
          <p:nvPr/>
        </p:nvGrpSpPr>
        <p:grpSpPr bwMode="auto">
          <a:xfrm>
            <a:off x="1835150" y="4037012"/>
            <a:ext cx="2303463" cy="1477964"/>
            <a:chOff x="975" y="2028"/>
            <a:chExt cx="1451" cy="931"/>
          </a:xfrm>
        </p:grpSpPr>
        <p:sp>
          <p:nvSpPr>
            <p:cNvPr id="29" name="Line 14"/>
            <p:cNvSpPr>
              <a:spLocks noChangeShapeType="1"/>
            </p:cNvSpPr>
            <p:nvPr/>
          </p:nvSpPr>
          <p:spPr bwMode="auto">
            <a:xfrm>
              <a:off x="975" y="2205"/>
              <a:ext cx="4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1383" y="2028"/>
              <a:ext cx="1043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 b="0">
                  <a:solidFill>
                    <a:schemeClr val="tx2"/>
                  </a:solidFill>
                  <a:latin typeface="Calibri"/>
                  <a:cs typeface="Calibri"/>
                </a:rPr>
                <a:t>Uitzetting van de oceanen door hogere temperatuur van het water</a:t>
              </a:r>
              <a:endParaRPr lang="en-US" sz="1800" b="0">
                <a:solidFill>
                  <a:schemeClr val="tx2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90600" y="762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libri"/>
                <a:cs typeface="Calibri"/>
              </a:rPr>
              <a:t>Geschatte bijdragen 1993-2010</a:t>
            </a:r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219200"/>
            <a:ext cx="4219575" cy="512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648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2"/>
            <a:ext cx="8229600" cy="1039024"/>
          </a:xfrm>
        </p:spPr>
        <p:txBody>
          <a:bodyPr>
            <a:noAutofit/>
          </a:bodyPr>
          <a:lstStyle/>
          <a:p>
            <a:r>
              <a:rPr lang="en-US" sz="3200">
                <a:latin typeface="Calibri"/>
                <a:cs typeface="Calibri"/>
              </a:rPr>
              <a:t>Het andere CO</a:t>
            </a:r>
            <a:r>
              <a:rPr lang="en-US" sz="3200" baseline="-25000">
                <a:latin typeface="Calibri"/>
                <a:cs typeface="Calibri"/>
              </a:rPr>
              <a:t>2</a:t>
            </a:r>
            <a:r>
              <a:rPr lang="en-US" sz="3200">
                <a:latin typeface="Calibri"/>
                <a:cs typeface="Calibri"/>
              </a:rPr>
              <a:t> probleem: </a:t>
            </a:r>
            <a:br>
              <a:rPr lang="en-US" sz="3200">
                <a:latin typeface="Calibri"/>
                <a:cs typeface="Calibri"/>
              </a:rPr>
            </a:br>
            <a:r>
              <a:rPr lang="en-US" sz="3200">
                <a:latin typeface="Calibri"/>
                <a:cs typeface="Calibri"/>
              </a:rPr>
              <a:t>de verzuring van de oceanen</a:t>
            </a: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0" y="1052736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49" y="1300676"/>
            <a:ext cx="3412150" cy="48711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802" y="6328962"/>
            <a:ext cx="3534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Calibri"/>
                <a:cs typeface="Calibri"/>
              </a:rPr>
              <a:t>CO</a:t>
            </a:r>
            <a:r>
              <a:rPr lang="en-US" sz="2000" baseline="-25000">
                <a:latin typeface="Calibri"/>
                <a:cs typeface="Calibri"/>
              </a:rPr>
              <a:t>2 </a:t>
            </a:r>
            <a:r>
              <a:rPr lang="en-US" sz="2000">
                <a:latin typeface="Calibri"/>
                <a:cs typeface="Calibri"/>
              </a:rPr>
              <a:t>lost gemakkelijk op in water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07919" y="6267407"/>
            <a:ext cx="478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alibri"/>
                <a:cs typeface="Calibri"/>
              </a:rPr>
              <a:t>… zelfde proces speelt in de oceanen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098" y="1522150"/>
            <a:ext cx="2540000" cy="25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448" y="1542634"/>
            <a:ext cx="2540000" cy="254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04922" y="4267312"/>
            <a:ext cx="22328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/>
                <a:cs typeface="Calibri"/>
              </a:rPr>
              <a:t>Weinig CO</a:t>
            </a:r>
            <a:r>
              <a:rPr lang="en-US" baseline="-25000">
                <a:latin typeface="Calibri"/>
                <a:cs typeface="Calibri"/>
              </a:rPr>
              <a:t>2</a:t>
            </a:r>
            <a:r>
              <a:rPr lang="en-US">
                <a:latin typeface="Calibri"/>
                <a:cs typeface="Calibri"/>
              </a:rPr>
              <a:t> opgelost</a:t>
            </a:r>
          </a:p>
          <a:p>
            <a:r>
              <a:rPr lang="en-US">
                <a:latin typeface="Calibri"/>
                <a:cs typeface="Calibri"/>
              </a:rPr>
              <a:t>Weinig vrije protonen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 i="1">
                <a:latin typeface="Calibri"/>
                <a:cs typeface="Calibri"/>
              </a:rPr>
              <a:t>pH = 6.5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07223" y="4276324"/>
            <a:ext cx="2003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/>
                <a:cs typeface="Calibri"/>
              </a:rPr>
              <a:t>Veel CO</a:t>
            </a:r>
            <a:r>
              <a:rPr lang="en-US" baseline="-25000">
                <a:latin typeface="Calibri"/>
                <a:cs typeface="Calibri"/>
              </a:rPr>
              <a:t>2</a:t>
            </a:r>
            <a:r>
              <a:rPr lang="en-US">
                <a:latin typeface="Calibri"/>
                <a:cs typeface="Calibri"/>
              </a:rPr>
              <a:t> opgelost</a:t>
            </a:r>
          </a:p>
          <a:p>
            <a:r>
              <a:rPr lang="en-US">
                <a:latin typeface="Calibri"/>
                <a:cs typeface="Calibri"/>
              </a:rPr>
              <a:t>Veel vrije protonen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 i="1">
                <a:latin typeface="Calibri"/>
                <a:cs typeface="Calibri"/>
              </a:rPr>
              <a:t>pH = 3.7</a:t>
            </a:r>
          </a:p>
        </p:txBody>
      </p:sp>
    </p:spTree>
    <p:extLst>
      <p:ext uri="{BB962C8B-B14F-4D97-AF65-F5344CB8AC3E}">
        <p14:creationId xmlns:p14="http://schemas.microsoft.com/office/powerpoint/2010/main" val="126082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2"/>
            <a:ext cx="8229600" cy="1039024"/>
          </a:xfrm>
        </p:spPr>
        <p:txBody>
          <a:bodyPr>
            <a:noAutofit/>
          </a:bodyPr>
          <a:lstStyle/>
          <a:p>
            <a:r>
              <a:rPr lang="en-US" sz="3200">
                <a:latin typeface="Calibri"/>
                <a:cs typeface="Calibri"/>
              </a:rPr>
              <a:t>Het andere CO</a:t>
            </a:r>
            <a:r>
              <a:rPr lang="en-US" sz="3200" baseline="-25000">
                <a:latin typeface="Calibri"/>
                <a:cs typeface="Calibri"/>
              </a:rPr>
              <a:t>2</a:t>
            </a:r>
            <a:r>
              <a:rPr lang="en-US" sz="3200">
                <a:latin typeface="Calibri"/>
                <a:cs typeface="Calibri"/>
              </a:rPr>
              <a:t> probleem: </a:t>
            </a:r>
            <a:br>
              <a:rPr lang="en-US" sz="3200">
                <a:latin typeface="Calibri"/>
                <a:cs typeface="Calibri"/>
              </a:rPr>
            </a:br>
            <a:r>
              <a:rPr lang="en-US" sz="3200">
                <a:latin typeface="Calibri"/>
                <a:cs typeface="Calibri"/>
              </a:rPr>
              <a:t>de verzuring van de oceanen</a:t>
            </a: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0" y="1052736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19" y="1196752"/>
            <a:ext cx="7614313" cy="5661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5976" y="1763524"/>
            <a:ext cx="180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atmosferisch CO</a:t>
            </a:r>
            <a:r>
              <a:rPr lang="en-US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2120" y="3225750"/>
            <a:ext cx="183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opgeloste CO</a:t>
            </a:r>
            <a:r>
              <a:rPr lang="en-US" baseline="-25000">
                <a:solidFill>
                  <a:schemeClr val="tx2">
                    <a:lumMod val="75000"/>
                  </a:schemeClr>
                </a:solidFill>
              </a:rPr>
              <a:t>2 </a:t>
            </a:r>
            <a:r>
              <a:rPr lang="en-US">
                <a:solidFill>
                  <a:schemeClr val="tx2">
                    <a:lumMod val="75000"/>
                  </a:schemeClr>
                </a:solidFill>
              </a:rPr>
              <a:t>in de oceaan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65319" y="4765793"/>
            <a:ext cx="2508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zuurtegraad (pH) oceaan</a:t>
            </a:r>
            <a:endParaRPr lang="en-US" baseline="-250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89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63"/>
            <a:ext cx="8229600" cy="670733"/>
          </a:xfrm>
        </p:spPr>
        <p:txBody>
          <a:bodyPr/>
          <a:lstStyle/>
          <a:p>
            <a:r>
              <a:rPr lang="en-US" sz="3200">
                <a:latin typeface="Arial"/>
                <a:cs typeface="Arial"/>
              </a:rPr>
              <a:t>Gevolgen van de verzuring van de oceanen</a:t>
            </a: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0" y="692696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5" name="Picture 4" descr="Carbon_ocean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4311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030" y="5805264"/>
            <a:ext cx="87895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Het wordt moeilijker voor zee-organismen om kalkschelpen aan te maken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Kalkschelpen beginnen op te lossen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Opname van CO</a:t>
            </a:r>
            <a:r>
              <a:rPr lang="en-US" sz="2000" baseline="-25000">
                <a:latin typeface="Arial"/>
                <a:cs typeface="Arial"/>
              </a:rPr>
              <a:t>2</a:t>
            </a:r>
            <a:r>
              <a:rPr lang="en-US" sz="2000">
                <a:latin typeface="Arial"/>
                <a:cs typeface="Arial"/>
              </a:rPr>
              <a:t> door de oceaan vermindert, er kan afgifte ontstaan</a:t>
            </a:r>
          </a:p>
        </p:txBody>
      </p:sp>
    </p:spTree>
    <p:extLst>
      <p:ext uri="{BB962C8B-B14F-4D97-AF65-F5344CB8AC3E}">
        <p14:creationId xmlns:p14="http://schemas.microsoft.com/office/powerpoint/2010/main" val="63731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7" y="0"/>
            <a:ext cx="9141883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955" y="5666351"/>
            <a:ext cx="79113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3. </a:t>
            </a:r>
            <a:r>
              <a:rPr lang="en-US" sz="3200" dirty="0" err="1" smtClean="0">
                <a:solidFill>
                  <a:srgbClr val="FFFFFF"/>
                </a:solidFill>
              </a:rPr>
              <a:t>Projecties</a:t>
            </a:r>
            <a:r>
              <a:rPr lang="en-US" sz="3200" dirty="0" smtClean="0">
                <a:solidFill>
                  <a:srgbClr val="FFFFFF"/>
                </a:solidFill>
              </a:rPr>
              <a:t> tot 2100, en in de </a:t>
            </a:r>
            <a:r>
              <a:rPr lang="en-US" sz="3200" dirty="0" err="1" smtClean="0">
                <a:solidFill>
                  <a:srgbClr val="FFFFFF"/>
                </a:solidFill>
              </a:rPr>
              <a:t>periode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daarna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43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8"/>
          <p:cNvSpPr/>
          <p:nvPr/>
        </p:nvSpPr>
        <p:spPr>
          <a:xfrm>
            <a:off x="185859" y="5343427"/>
            <a:ext cx="8732179" cy="1205457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94677" y="5343426"/>
            <a:ext cx="8806793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De </a:t>
            </a:r>
            <a:r>
              <a:rPr lang="en-US" sz="2000" dirty="0" err="1" smtClean="0">
                <a:solidFill>
                  <a:srgbClr val="000000"/>
                </a:solidFill>
              </a:rPr>
              <a:t>opwarming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zal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tegen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het einde van de 21</a:t>
            </a:r>
            <a:r>
              <a:rPr lang="en-US" sz="2000" baseline="30000" dirty="0">
                <a:solidFill>
                  <a:srgbClr val="000000"/>
                </a:solidFill>
              </a:rPr>
              <a:t>ste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eeuw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i="1" dirty="0">
                <a:solidFill>
                  <a:srgbClr val="000000"/>
                </a:solidFill>
              </a:rPr>
              <a:t>waarschijnlijk</a:t>
            </a:r>
            <a:r>
              <a:rPr lang="en-US" sz="2000" dirty="0">
                <a:solidFill>
                  <a:srgbClr val="000000"/>
                </a:solidFill>
              </a:rPr>
              <a:t> minstens </a:t>
            </a:r>
            <a:r>
              <a:rPr lang="en-US" sz="2000" dirty="0" smtClean="0">
                <a:solidFill>
                  <a:srgbClr val="000000"/>
                </a:solidFill>
              </a:rPr>
              <a:t>2°C </a:t>
            </a:r>
            <a:r>
              <a:rPr lang="en-US" sz="2000" dirty="0">
                <a:solidFill>
                  <a:srgbClr val="000000"/>
                </a:solidFill>
              </a:rPr>
              <a:t>bedragen sinds </a:t>
            </a:r>
            <a:r>
              <a:rPr lang="en-US" sz="2000" dirty="0" smtClean="0">
                <a:solidFill>
                  <a:srgbClr val="000000"/>
                </a:solidFill>
              </a:rPr>
              <a:t>1850 </a:t>
            </a:r>
            <a:r>
              <a:rPr lang="en-US" sz="2000" dirty="0" err="1" smtClean="0">
                <a:solidFill>
                  <a:srgbClr val="000000"/>
                </a:solidFill>
              </a:rPr>
              <a:t>voor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alle</a:t>
            </a:r>
            <a:r>
              <a:rPr lang="en-US" sz="2000" dirty="0" smtClean="0">
                <a:solidFill>
                  <a:srgbClr val="000000"/>
                </a:solidFill>
              </a:rPr>
              <a:t> scenario’s </a:t>
            </a:r>
            <a:r>
              <a:rPr lang="en-US" sz="2000" dirty="0" err="1" smtClean="0">
                <a:solidFill>
                  <a:srgbClr val="000000"/>
                </a:solidFill>
              </a:rPr>
              <a:t>behalve</a:t>
            </a:r>
            <a:r>
              <a:rPr lang="en-US" sz="2000" dirty="0" smtClean="0">
                <a:solidFill>
                  <a:srgbClr val="000000"/>
                </a:solidFill>
              </a:rPr>
              <a:t> RCP2.6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Voor alle scenario’s behalve RCP2.6 stijgt de temperatuur ook verder na 2100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59" y="852903"/>
            <a:ext cx="8518960" cy="423019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02462" y="636396"/>
            <a:ext cx="576064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729556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99392" y="48338"/>
            <a:ext cx="695650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"/>
                <a:ea typeface="Comic Sans MS" charset="0"/>
                <a:cs typeface="Calibri"/>
              </a:rPr>
              <a:t>IPCC AR5 projecties van de temperatuur</a:t>
            </a:r>
            <a:endParaRPr lang="en-US" sz="3600">
              <a:latin typeface="Calibri"/>
              <a:ea typeface="Comic Sans MS" charset="0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4566" y="163086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Totale vork: 0.3-5.4 °C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3641" y="1978570"/>
            <a:ext cx="2216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‘performant klimaatsbeleid’</a:t>
            </a:r>
          </a:p>
          <a:p>
            <a:r>
              <a:rPr lang="en-US" sz="1400"/>
              <a:t>‘business as usual’</a:t>
            </a:r>
          </a:p>
        </p:txBody>
      </p:sp>
    </p:spTree>
    <p:extLst>
      <p:ext uri="{BB962C8B-B14F-4D97-AF65-F5344CB8AC3E}">
        <p14:creationId xmlns:p14="http://schemas.microsoft.com/office/powerpoint/2010/main" val="108779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8"/>
          <p:cNvSpPr/>
          <p:nvPr/>
        </p:nvSpPr>
        <p:spPr>
          <a:xfrm>
            <a:off x="185859" y="5343427"/>
            <a:ext cx="8732179" cy="1205457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85859" y="5615295"/>
            <a:ext cx="8806793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 smtClean="0">
                <a:solidFill>
                  <a:srgbClr val="000000"/>
                </a:solidFill>
              </a:rPr>
              <a:t>De </a:t>
            </a:r>
            <a:r>
              <a:rPr lang="en-US" sz="3200" dirty="0" err="1" smtClean="0">
                <a:solidFill>
                  <a:srgbClr val="000000"/>
                </a:solidFill>
              </a:rPr>
              <a:t>mensheid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heeft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nog</a:t>
            </a:r>
            <a:r>
              <a:rPr lang="en-US" sz="3200" dirty="0" smtClean="0">
                <a:solidFill>
                  <a:srgbClr val="000000"/>
                </a:solidFill>
              </a:rPr>
              <a:t> de </a:t>
            </a:r>
            <a:r>
              <a:rPr lang="en-US" sz="3200" dirty="0" err="1" smtClean="0">
                <a:solidFill>
                  <a:srgbClr val="000000"/>
                </a:solidFill>
              </a:rPr>
              <a:t>keuze</a:t>
            </a:r>
            <a:r>
              <a:rPr lang="is-IS" sz="3200" dirty="0" smtClean="0">
                <a:solidFill>
                  <a:srgbClr val="000000"/>
                </a:solidFill>
              </a:rPr>
              <a:t>…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59" y="852903"/>
            <a:ext cx="8518960" cy="423019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02462" y="636396"/>
            <a:ext cx="576064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729556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99392" y="48338"/>
            <a:ext cx="695650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"/>
                <a:ea typeface="Comic Sans MS" charset="0"/>
                <a:cs typeface="Calibri"/>
              </a:rPr>
              <a:t>IPCC AR5 projecties van de temperatuur</a:t>
            </a:r>
            <a:endParaRPr lang="en-US" sz="3600">
              <a:latin typeface="Calibri"/>
              <a:ea typeface="Comic Sans MS" charset="0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4566" y="163086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Totale vork: 0.3-5.4 °C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3641" y="1978570"/>
            <a:ext cx="2216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‘performant klimaatsbeleid’</a:t>
            </a:r>
          </a:p>
          <a:p>
            <a:r>
              <a:rPr lang="en-US" sz="1400"/>
              <a:t>‘business as usual’</a:t>
            </a:r>
          </a:p>
        </p:txBody>
      </p:sp>
    </p:spTree>
    <p:extLst>
      <p:ext uri="{BB962C8B-B14F-4D97-AF65-F5344CB8AC3E}">
        <p14:creationId xmlns:p14="http://schemas.microsoft.com/office/powerpoint/2010/main" val="64062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8"/>
          <p:cNvSpPr/>
          <p:nvPr/>
        </p:nvSpPr>
        <p:spPr>
          <a:xfrm>
            <a:off x="1099392" y="5397833"/>
            <a:ext cx="6777097" cy="114270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6294"/>
            <a:ext cx="9144000" cy="3672703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99392" y="5311383"/>
            <a:ext cx="6900879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-457200"/>
            <a:r>
              <a:rPr lang="en-US" sz="2400" dirty="0" err="1"/>
              <a:t>Grootste</a:t>
            </a:r>
            <a:r>
              <a:rPr lang="en-US" sz="2400" dirty="0"/>
              <a:t> </a:t>
            </a:r>
            <a:r>
              <a:rPr lang="en-US" sz="2400" dirty="0" err="1"/>
              <a:t>opwarming</a:t>
            </a:r>
            <a:r>
              <a:rPr lang="en-US" sz="2400" dirty="0"/>
              <a:t> in het </a:t>
            </a:r>
            <a:r>
              <a:rPr lang="en-US" sz="2400" dirty="0" err="1"/>
              <a:t>Arctische</a:t>
            </a:r>
            <a:r>
              <a:rPr lang="en-US" sz="2400" dirty="0"/>
              <a:t> </a:t>
            </a:r>
            <a:r>
              <a:rPr lang="en-US" sz="2400" dirty="0" err="1"/>
              <a:t>gebied</a:t>
            </a:r>
            <a:endParaRPr lang="en-US" sz="2400" dirty="0"/>
          </a:p>
          <a:p>
            <a:pPr indent="-457200"/>
            <a:r>
              <a:rPr lang="en-US" sz="2400" dirty="0" err="1"/>
              <a:t>Grotere</a:t>
            </a:r>
            <a:r>
              <a:rPr lang="en-US" sz="2400" dirty="0"/>
              <a:t> </a:t>
            </a:r>
            <a:r>
              <a:rPr lang="en-US" sz="2400" dirty="0" err="1"/>
              <a:t>opwarming</a:t>
            </a:r>
            <a:r>
              <a:rPr lang="en-US" sz="2400" dirty="0"/>
              <a:t> </a:t>
            </a:r>
            <a:r>
              <a:rPr lang="en-US" sz="2400" dirty="0" err="1"/>
              <a:t>boven</a:t>
            </a:r>
            <a:r>
              <a:rPr lang="en-US" sz="2400" dirty="0"/>
              <a:t> land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boven</a:t>
            </a:r>
            <a:r>
              <a:rPr lang="en-US" sz="2400" dirty="0"/>
              <a:t> de </a:t>
            </a:r>
            <a:r>
              <a:rPr lang="en-US" sz="2400" dirty="0" err="1" smtClean="0"/>
              <a:t>oceaan</a:t>
            </a:r>
            <a:endParaRPr lang="en-US" sz="2400" dirty="0" smtClean="0"/>
          </a:p>
          <a:p>
            <a:pPr indent="-457200"/>
            <a:r>
              <a:rPr lang="en-US" sz="2400" dirty="0" err="1" smtClean="0"/>
              <a:t>Kleinste</a:t>
            </a:r>
            <a:r>
              <a:rPr lang="en-US" sz="2400" dirty="0" smtClean="0"/>
              <a:t> </a:t>
            </a:r>
            <a:r>
              <a:rPr lang="en-US" sz="2400" dirty="0" err="1" smtClean="0"/>
              <a:t>opwarming</a:t>
            </a:r>
            <a:r>
              <a:rPr lang="en-US" sz="2400" dirty="0" smtClean="0"/>
              <a:t> </a:t>
            </a:r>
            <a:r>
              <a:rPr lang="en-US" sz="2400" dirty="0" err="1" smtClean="0"/>
              <a:t>Noord-Atlantische</a:t>
            </a:r>
            <a:r>
              <a:rPr lang="en-US" sz="2400" dirty="0" smtClean="0"/>
              <a:t> </a:t>
            </a:r>
            <a:r>
              <a:rPr lang="en-US" sz="2400" dirty="0" err="1" smtClean="0"/>
              <a:t>Oceaan</a:t>
            </a:r>
            <a:endParaRPr lang="en-US" sz="2400" dirty="0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0" y="729556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6769" y="48338"/>
            <a:ext cx="894972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"/>
                <a:ea typeface="Comic Sans MS" charset="0"/>
                <a:cs typeface="Calibri"/>
              </a:rPr>
              <a:t>Projecties van de temperatuur voor einde 21</a:t>
            </a:r>
            <a:r>
              <a:rPr lang="en-US" sz="3200" baseline="30000">
                <a:latin typeface="Calibri"/>
                <a:ea typeface="Comic Sans MS" charset="0"/>
                <a:cs typeface="Calibri"/>
              </a:rPr>
              <a:t>ste</a:t>
            </a:r>
            <a:r>
              <a:rPr lang="en-US" sz="3200">
                <a:latin typeface="Calibri"/>
                <a:ea typeface="Comic Sans MS" charset="0"/>
                <a:cs typeface="Calibri"/>
              </a:rPr>
              <a:t> eeuw</a:t>
            </a:r>
            <a:endParaRPr lang="en-US" sz="3600">
              <a:latin typeface="Calibri"/>
              <a:ea typeface="Comic Sans MS" charset="0"/>
              <a:cs typeface="Calibri"/>
            </a:endParaRPr>
          </a:p>
        </p:txBody>
      </p:sp>
      <p:sp>
        <p:nvSpPr>
          <p:cNvPr id="7" name="Rechteck 3"/>
          <p:cNvSpPr/>
          <p:nvPr/>
        </p:nvSpPr>
        <p:spPr>
          <a:xfrm>
            <a:off x="86769" y="1266804"/>
            <a:ext cx="576064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TextBox 8"/>
          <p:cNvSpPr txBox="1"/>
          <p:nvPr/>
        </p:nvSpPr>
        <p:spPr>
          <a:xfrm>
            <a:off x="7236296" y="6473681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IPCC AR5 (2013)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1600" y="4684650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latin typeface="Calibri"/>
                <a:cs typeface="Calibri"/>
              </a:rPr>
              <a:t>Stippled area: </a:t>
            </a:r>
            <a:r>
              <a:rPr lang="en-US" sz="1200">
                <a:latin typeface="Calibri"/>
                <a:cs typeface="Calibri"/>
              </a:rPr>
              <a:t>where the multi model mean signal is more than two standard deviations of internal variability</a:t>
            </a:r>
          </a:p>
          <a:p>
            <a:r>
              <a:rPr lang="en-GB" sz="1200">
                <a:latin typeface="Calibri"/>
                <a:cs typeface="Calibri"/>
              </a:rPr>
              <a:t>and more than 90% of the models agree on the sign of the change</a:t>
            </a:r>
          </a:p>
          <a:p>
            <a:r>
              <a:rPr lang="en-GB" sz="1200">
                <a:latin typeface="Calibri"/>
                <a:cs typeface="Calibri"/>
              </a:rPr>
              <a:t>Hatched area: </a:t>
            </a:r>
            <a:r>
              <a:rPr lang="en-US" sz="1200">
                <a:latin typeface="Calibri"/>
                <a:cs typeface="Calibri"/>
              </a:rPr>
              <a:t>where the multi model mean signal is less than one standard deviation of internal variability</a:t>
            </a:r>
          </a:p>
        </p:txBody>
      </p:sp>
    </p:spTree>
    <p:extLst>
      <p:ext uri="{BB962C8B-B14F-4D97-AF65-F5344CB8AC3E}">
        <p14:creationId xmlns:p14="http://schemas.microsoft.com/office/powerpoint/2010/main" val="270754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Line 8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465313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latin typeface="Calibri"/>
                <a:cs typeface="Calibri"/>
              </a:rPr>
              <a:t>Stippled area: </a:t>
            </a:r>
            <a:r>
              <a:rPr lang="en-US" sz="1200">
                <a:latin typeface="Calibri"/>
                <a:cs typeface="Calibri"/>
              </a:rPr>
              <a:t>where the multi model mean signal is more than two standard deviations of internal variability</a:t>
            </a:r>
          </a:p>
          <a:p>
            <a:r>
              <a:rPr lang="en-GB" sz="1200">
                <a:latin typeface="Calibri"/>
                <a:cs typeface="Calibri"/>
              </a:rPr>
              <a:t>and more than 90% of the models agree on the sign of the change</a:t>
            </a:r>
          </a:p>
          <a:p>
            <a:r>
              <a:rPr lang="en-GB" sz="1200">
                <a:latin typeface="Calibri"/>
                <a:cs typeface="Calibri"/>
              </a:rPr>
              <a:t>Hatched area: </a:t>
            </a:r>
            <a:r>
              <a:rPr lang="en-US" sz="1200">
                <a:latin typeface="Calibri"/>
                <a:cs typeface="Calibri"/>
              </a:rPr>
              <a:t>where the multi model mean signal is less than one standard deviation of internal variability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7420"/>
            <a:ext cx="9144000" cy="3183708"/>
          </a:xfrm>
          <a:prstGeom prst="rect">
            <a:avLst/>
          </a:prstGeom>
        </p:spPr>
      </p:pic>
      <p:sp>
        <p:nvSpPr>
          <p:cNvPr id="9" name="Rechteck 3"/>
          <p:cNvSpPr/>
          <p:nvPr/>
        </p:nvSpPr>
        <p:spPr>
          <a:xfrm>
            <a:off x="86769" y="893364"/>
            <a:ext cx="576064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6296" y="6473681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IPCC AR5 (2013)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033536"/>
            <a:ext cx="5544616" cy="306244"/>
          </a:xfrm>
          <a:prstGeom prst="rect">
            <a:avLst/>
          </a:prstGeom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ln/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/>
                <a:cs typeface="Calibri"/>
              </a:rPr>
              <a:t>Projectie van de neerslag voor einde 21</a:t>
            </a:r>
            <a:r>
              <a:rPr lang="en-US" sz="3200" baseline="30000">
                <a:solidFill>
                  <a:srgbClr val="FF0000"/>
                </a:solidFill>
                <a:latin typeface="Calibri"/>
                <a:cs typeface="Calibri"/>
              </a:rPr>
              <a:t>ste</a:t>
            </a:r>
            <a:r>
              <a:rPr lang="en-US" sz="3200">
                <a:solidFill>
                  <a:srgbClr val="FF0000"/>
                </a:solidFill>
                <a:latin typeface="Calibri"/>
                <a:cs typeface="Calibri"/>
              </a:rPr>
              <a:t> eeuw</a:t>
            </a:r>
            <a:endParaRPr lang="en-US" sz="320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58483" y="5532438"/>
            <a:ext cx="63658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>
              <a:buFont typeface="Times" pitchFamily="-106" charset="0"/>
              <a:buChar char="•"/>
            </a:pPr>
            <a:r>
              <a:rPr lang="en-US" sz="2400"/>
              <a:t>Meer neerslag in de tropen en de poolstreken</a:t>
            </a:r>
          </a:p>
          <a:p>
            <a:pPr marL="457200" indent="-457200">
              <a:buFont typeface="Times" pitchFamily="-106" charset="0"/>
              <a:buChar char="•"/>
            </a:pPr>
            <a:r>
              <a:rPr lang="en-US" sz="2400"/>
              <a:t>Grotere droogte in de subtropen</a:t>
            </a:r>
          </a:p>
        </p:txBody>
      </p:sp>
    </p:spTree>
    <p:extLst>
      <p:ext uri="{BB962C8B-B14F-4D97-AF65-F5344CB8AC3E}">
        <p14:creationId xmlns:p14="http://schemas.microsoft.com/office/powerpoint/2010/main" val="37970982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enarioA2_2100_meanannualprecipchang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15" y="762000"/>
            <a:ext cx="3820585" cy="4572000"/>
          </a:xfrm>
          <a:prstGeom prst="rect">
            <a:avLst/>
          </a:prstGeom>
        </p:spPr>
      </p:pic>
      <p:pic>
        <p:nvPicPr>
          <p:cNvPr id="5" name="Picture 4" descr="ScenarioA2_2100_meanannualwarming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571" y="819625"/>
            <a:ext cx="3772429" cy="4514375"/>
          </a:xfrm>
          <a:prstGeom prst="rect">
            <a:avLst/>
          </a:prstGeom>
        </p:spPr>
      </p:pic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600">
                <a:solidFill>
                  <a:srgbClr val="000000"/>
                </a:solidFill>
              </a:rPr>
              <a:t>Klimaatsprojecties voor Europa in 2100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838200"/>
            <a:ext cx="1470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Neerslag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5400" y="914400"/>
            <a:ext cx="2053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Temperatuur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476643" y="5448351"/>
            <a:ext cx="59811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/>
              <a:t>Belgi</a:t>
            </a:r>
            <a:r>
              <a:rPr lang="en-US" altLang="ja-JP" sz="2000">
                <a:ea typeface="ＭＳ Ｐゴシック" pitchFamily="-106" charset="-128"/>
                <a:cs typeface="ＭＳ Ｐゴシック" pitchFamily="-106" charset="-128"/>
              </a:rPr>
              <a:t>ë einde 21</a:t>
            </a:r>
            <a:r>
              <a:rPr lang="en-US" altLang="ja-JP" sz="2000" baseline="30000">
                <a:ea typeface="ＭＳ Ｐゴシック" pitchFamily="-106" charset="-128"/>
                <a:cs typeface="ＭＳ Ｐゴシック" pitchFamily="-106" charset="-128"/>
              </a:rPr>
              <a:t>ste</a:t>
            </a:r>
            <a:r>
              <a:rPr lang="en-US" altLang="ja-JP" sz="2000">
                <a:ea typeface="ＭＳ Ｐゴシック" pitchFamily="-106" charset="-128"/>
                <a:cs typeface="ＭＳ Ｐゴシック" pitchFamily="-106" charset="-128"/>
              </a:rPr>
              <a:t> eeuw voor een ‘gemiddeld’ scenario:</a:t>
            </a:r>
          </a:p>
          <a:p>
            <a:pPr marL="914400" lvl="1" indent="-457200">
              <a:buFont typeface="Times" pitchFamily="-106" charset="0"/>
              <a:buChar char="•"/>
            </a:pPr>
            <a:r>
              <a:rPr lang="en-US" altLang="ja-JP" sz="2000">
                <a:ea typeface="ＭＳ Ｐゴシック" pitchFamily="-106" charset="-128"/>
                <a:cs typeface="ＭＳ Ｐゴシック" pitchFamily="-106" charset="-128"/>
              </a:rPr>
              <a:t>~3°C warmer het gehele jaar door</a:t>
            </a:r>
          </a:p>
          <a:p>
            <a:pPr marL="914400" lvl="1" indent="-457200">
              <a:buFont typeface="Times" pitchFamily="-106" charset="0"/>
              <a:buChar char="•"/>
            </a:pPr>
            <a:r>
              <a:rPr lang="en-US" altLang="ja-JP" sz="2000">
                <a:ea typeface="ＭＳ Ｐゴシック" pitchFamily="-106" charset="-128"/>
                <a:cs typeface="ＭＳ Ｐゴシック" pitchFamily="-106" charset="-128"/>
              </a:rPr>
              <a:t>nattere winters (+10%), drogere zomers (-10%)</a:t>
            </a:r>
          </a:p>
          <a:p>
            <a:pPr marL="914400" lvl="1" indent="-457200">
              <a:buFont typeface="Times" pitchFamily="-106" charset="0"/>
              <a:buChar char="•"/>
            </a:pPr>
            <a:r>
              <a:rPr lang="en-US" sz="2000">
                <a:ea typeface="ＭＳ Ｐゴシック" pitchFamily="-106" charset="-128"/>
                <a:cs typeface="ＭＳ Ｐゴシック" pitchFamily="-106" charset="-128"/>
              </a:rPr>
              <a:t>meer geconcentreerde neerslag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29606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EXPO_TVDC_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8"/>
          <a:stretch>
            <a:fillRect/>
          </a:stretch>
        </p:blipFill>
        <p:spPr bwMode="auto">
          <a:xfrm>
            <a:off x="0" y="0"/>
            <a:ext cx="916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5103" y="5495691"/>
            <a:ext cx="65409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1. </a:t>
            </a:r>
            <a:r>
              <a:rPr lang="en-US" sz="3200" dirty="0" err="1" smtClean="0">
                <a:solidFill>
                  <a:schemeClr val="bg1"/>
                </a:solidFill>
              </a:rPr>
              <a:t>Wetenschappelijke</a:t>
            </a:r>
            <a:r>
              <a:rPr lang="en-US" sz="3200" dirty="0" smtClean="0">
                <a:solidFill>
                  <a:schemeClr val="bg1"/>
                </a:solidFill>
              </a:rPr>
              <a:t> stand van </a:t>
            </a:r>
            <a:r>
              <a:rPr lang="en-US" sz="3200" dirty="0" err="1" smtClean="0">
                <a:solidFill>
                  <a:schemeClr val="bg1"/>
                </a:solidFill>
              </a:rPr>
              <a:t>zaken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2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1085930" y="5560276"/>
            <a:ext cx="6895805" cy="101566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5930" y="5560277"/>
            <a:ext cx="71288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Op basis van de best gevalideerde modellen is het </a:t>
            </a:r>
            <a:r>
              <a:rPr lang="en-US" sz="2000" i="1"/>
              <a:t>waarschijnlijk</a:t>
            </a:r>
            <a:r>
              <a:rPr lang="en-US" sz="2000"/>
              <a:t> dat de Arctische Oceaan nagenoeg ijsvrij zal zijn vòòr het midden van de 21</a:t>
            </a:r>
            <a:r>
              <a:rPr lang="en-US" sz="2000" baseline="30000"/>
              <a:t>ste</a:t>
            </a:r>
            <a:r>
              <a:rPr lang="en-US" sz="2000"/>
              <a:t> eeuw voor het hoogste scenario RCP8.5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96" y="1054926"/>
            <a:ext cx="8000276" cy="4163565"/>
          </a:xfrm>
          <a:prstGeom prst="rect">
            <a:avLst/>
          </a:prstGeom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0" y="729556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62140" y="48338"/>
            <a:ext cx="73606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"/>
                <a:ea typeface="Comic Sans MS" charset="0"/>
                <a:cs typeface="Calibri"/>
              </a:rPr>
              <a:t>IPCC AR5 projecties van het Arctische zeeijs</a:t>
            </a:r>
            <a:endParaRPr lang="en-US" sz="3600">
              <a:latin typeface="Calibri"/>
              <a:ea typeface="Comic Sans MS" charset="0"/>
              <a:cs typeface="Calibri"/>
            </a:endParaRPr>
          </a:p>
        </p:txBody>
      </p:sp>
      <p:sp>
        <p:nvSpPr>
          <p:cNvPr id="7" name="Rechteck 3"/>
          <p:cNvSpPr/>
          <p:nvPr/>
        </p:nvSpPr>
        <p:spPr>
          <a:xfrm>
            <a:off x="374801" y="1070186"/>
            <a:ext cx="576064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3"/>
          <p:cNvSpPr/>
          <p:nvPr/>
        </p:nvSpPr>
        <p:spPr>
          <a:xfrm>
            <a:off x="444976" y="4430795"/>
            <a:ext cx="576064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4785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 bwMode="auto">
          <a:xfrm>
            <a:off x="228600" y="274638"/>
            <a:ext cx="86868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GB" sz="2800" dirty="0">
                <a:solidFill>
                  <a:srgbClr val="000000"/>
                </a:solidFill>
                <a:latin typeface="Calibri"/>
                <a:cs typeface="Calibri"/>
              </a:rPr>
              <a:t>Minder </a:t>
            </a:r>
            <a:r>
              <a:rPr lang="en-GB" sz="2800" dirty="0" err="1">
                <a:solidFill>
                  <a:srgbClr val="000000"/>
                </a:solidFill>
                <a:latin typeface="Calibri"/>
                <a:cs typeface="Calibri"/>
              </a:rPr>
              <a:t>zeeijs</a:t>
            </a:r>
            <a:r>
              <a:rPr lang="en-GB" sz="2800" dirty="0">
                <a:solidFill>
                  <a:srgbClr val="000000"/>
                </a:solidFill>
                <a:latin typeface="Calibri"/>
                <a:cs typeface="Calibri"/>
              </a:rPr>
              <a:t> in de </a:t>
            </a:r>
            <a:r>
              <a:rPr lang="en-GB" sz="2800" dirty="0" err="1">
                <a:solidFill>
                  <a:srgbClr val="000000"/>
                </a:solidFill>
                <a:latin typeface="Calibri"/>
                <a:cs typeface="Calibri"/>
              </a:rPr>
              <a:t>Arctische</a:t>
            </a:r>
            <a:r>
              <a:rPr lang="en-GB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Calibri"/>
                <a:cs typeface="Calibri"/>
              </a:rPr>
              <a:t>Oceaan</a:t>
            </a:r>
            <a:r>
              <a:rPr lang="en-GB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Calibri"/>
                <a:cs typeface="Calibri"/>
              </a:rPr>
              <a:t>maakt</a:t>
            </a:r>
            <a:r>
              <a:rPr lang="en-GB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Calibri"/>
                <a:cs typeface="Calibri"/>
              </a:rPr>
              <a:t>belangrijke</a:t>
            </a:r>
            <a:r>
              <a:rPr lang="en-GB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Calibri"/>
                <a:cs typeface="Calibri"/>
              </a:rPr>
              <a:t>scheepvaartverbindingen</a:t>
            </a:r>
            <a:r>
              <a:rPr lang="en-GB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Calibri"/>
                <a:cs typeface="Calibri"/>
              </a:rPr>
              <a:t>korter</a:t>
            </a:r>
            <a:endParaRPr lang="en-US" sz="2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4950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994" y="1512049"/>
            <a:ext cx="7840206" cy="39135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64587" y="5982732"/>
            <a:ext cx="8550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Maar </a:t>
            </a:r>
            <a:r>
              <a:rPr lang="en-US" sz="2800" dirty="0" err="1" smtClean="0"/>
              <a:t>vergemakkelijkt</a:t>
            </a:r>
            <a:r>
              <a:rPr lang="en-US" sz="2800" dirty="0" smtClean="0"/>
              <a:t> </a:t>
            </a:r>
            <a:r>
              <a:rPr lang="en-US" sz="2800" dirty="0" err="1" smtClean="0"/>
              <a:t>ook</a:t>
            </a:r>
            <a:r>
              <a:rPr lang="en-US" sz="2800" dirty="0" smtClean="0"/>
              <a:t> de </a:t>
            </a:r>
            <a:r>
              <a:rPr lang="en-US" sz="2800" dirty="0" err="1" smtClean="0"/>
              <a:t>ontginning</a:t>
            </a:r>
            <a:r>
              <a:rPr lang="en-US" sz="2800" dirty="0" smtClean="0"/>
              <a:t> van </a:t>
            </a:r>
            <a:r>
              <a:rPr lang="en-US" sz="2800" dirty="0" err="1" smtClean="0"/>
              <a:t>olie</a:t>
            </a:r>
            <a:r>
              <a:rPr lang="en-US" sz="2800" dirty="0" smtClean="0"/>
              <a:t> en gas</a:t>
            </a:r>
            <a:r>
              <a:rPr lang="is-IS" sz="2800" dirty="0" smtClean="0"/>
              <a:t>…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198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/>
          <p:cNvSpPr/>
          <p:nvPr/>
        </p:nvSpPr>
        <p:spPr>
          <a:xfrm>
            <a:off x="436540" y="5875471"/>
            <a:ext cx="8373622" cy="790176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438450" y="5937790"/>
            <a:ext cx="8373623" cy="70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</a:rPr>
              <a:t>Het globaal gemiddelde zeeniveau zal verder stijgen in de 21</a:t>
            </a:r>
            <a:r>
              <a:rPr lang="en-US" sz="2200" baseline="30000">
                <a:solidFill>
                  <a:srgbClr val="000000"/>
                </a:solidFill>
              </a:rPr>
              <a:t>ste</a:t>
            </a:r>
            <a:r>
              <a:rPr lang="en-US" sz="2200">
                <a:solidFill>
                  <a:srgbClr val="000000"/>
                </a:solidFill>
              </a:rPr>
              <a:t> eeuw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</a:rPr>
              <a:t>Geen enkel scenario geeft een verminderde stijging na 2100</a:t>
            </a:r>
          </a:p>
        </p:txBody>
      </p:sp>
      <p:pic>
        <p:nvPicPr>
          <p:cNvPr id="2" name="Picture 1" descr="SPM Fig9_approved_subject_to_copyed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7" y="884483"/>
            <a:ext cx="6201835" cy="4693970"/>
          </a:xfrm>
          <a:prstGeom prst="rect">
            <a:avLst/>
          </a:prstGeom>
        </p:spPr>
      </p:pic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0" y="729556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205144" y="48338"/>
            <a:ext cx="650775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"/>
                <a:ea typeface="Comic Sans MS" charset="0"/>
                <a:cs typeface="Calibri"/>
              </a:rPr>
              <a:t>IPCC AR5 projecties van het zeeniveau</a:t>
            </a:r>
            <a:endParaRPr lang="en-US" sz="3600">
              <a:latin typeface="Calibri"/>
              <a:ea typeface="Comic Sans MS" charset="0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9566" y="5239899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IPCC AR5 (2013)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80877" y="1372531"/>
            <a:ext cx="22184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000000"/>
                </a:solidFill>
                <a:latin typeface="Calibri"/>
                <a:cs typeface="Calibri"/>
              </a:rPr>
              <a:t>Waarschijnlijke</a:t>
            </a: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vork voor 2081-2100 ten opzichte van 1986-2005 voor alle RCPs </a:t>
            </a:r>
          </a:p>
          <a:p>
            <a:endParaRPr lang="en-US" sz="200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800">
                <a:solidFill>
                  <a:srgbClr val="000000"/>
                </a:solidFill>
                <a:latin typeface="Calibri"/>
                <a:cs typeface="Calibri"/>
              </a:rPr>
              <a:t>0.26-0.82 m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6484" y="1363780"/>
            <a:ext cx="2935619" cy="675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>
                <a:solidFill>
                  <a:srgbClr val="FF0000"/>
                </a:solidFill>
                <a:latin typeface="Calibri"/>
                <a:cs typeface="Calibri"/>
              </a:rPr>
              <a:t>RCP 2.6: 0.28-0.61 m tegen 2100</a:t>
            </a:r>
          </a:p>
          <a:p>
            <a:pPr>
              <a:lnSpc>
                <a:spcPct val="120000"/>
              </a:lnSpc>
            </a:pPr>
            <a:r>
              <a:rPr lang="en-US" sz="1600">
                <a:solidFill>
                  <a:srgbClr val="0000FF"/>
                </a:solidFill>
                <a:latin typeface="Calibri"/>
                <a:cs typeface="Calibri"/>
              </a:rPr>
              <a:t>RCP 8.5: 0.53-0.98 m tegen 2100  </a:t>
            </a:r>
          </a:p>
        </p:txBody>
      </p:sp>
    </p:spTree>
    <p:extLst>
      <p:ext uri="{BB962C8B-B14F-4D97-AF65-F5344CB8AC3E}">
        <p14:creationId xmlns:p14="http://schemas.microsoft.com/office/powerpoint/2010/main" val="414772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/>
                <a:ea typeface="ＭＳ Ｐゴシック" pitchFamily="-108" charset="-128"/>
                <a:cs typeface="Calibri"/>
              </a:rPr>
              <a:t>Meest kwetsbare gebieden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943600"/>
          </a:xfrm>
        </p:spPr>
        <p:txBody>
          <a:bodyPr/>
          <a:lstStyle/>
          <a:p>
            <a:r>
              <a:rPr lang="en-US" sz="2400" smtClean="0">
                <a:latin typeface="Calibri"/>
                <a:ea typeface="ＭＳ Ｐゴシック" pitchFamily="-108" charset="-128"/>
                <a:cs typeface="Calibri"/>
              </a:rPr>
              <a:t>Het </a:t>
            </a:r>
            <a:r>
              <a:rPr lang="en-US" sz="2400" smtClean="0">
                <a:solidFill>
                  <a:srgbClr val="FF0000"/>
                </a:solidFill>
                <a:latin typeface="Calibri"/>
                <a:ea typeface="ＭＳ Ｐゴシック" pitchFamily="-108" charset="-128"/>
                <a:cs typeface="Calibri"/>
              </a:rPr>
              <a:t>Arctische </a:t>
            </a:r>
            <a:r>
              <a:rPr lang="en-US" sz="2400" smtClean="0">
                <a:latin typeface="Calibri"/>
                <a:ea typeface="ＭＳ Ｐゴシック" pitchFamily="-108" charset="-128"/>
                <a:cs typeface="Calibri"/>
              </a:rPr>
              <a:t>gebied, vanwege de  impacts van de hoge geprojecteerde opwarming op natuurlijke systemen.</a:t>
            </a:r>
          </a:p>
          <a:p>
            <a:r>
              <a:rPr lang="en-US" sz="2400" smtClean="0">
                <a:solidFill>
                  <a:srgbClr val="FF0000"/>
                </a:solidFill>
                <a:latin typeface="Calibri"/>
                <a:ea typeface="ＭＳ Ｐゴシック" pitchFamily="-108" charset="-128"/>
                <a:cs typeface="Calibri"/>
              </a:rPr>
              <a:t>Afrika</a:t>
            </a:r>
            <a:r>
              <a:rPr lang="en-US" sz="2400" smtClean="0">
                <a:latin typeface="Calibri"/>
                <a:ea typeface="ＭＳ Ｐゴシック" pitchFamily="-108" charset="-128"/>
                <a:cs typeface="Calibri"/>
              </a:rPr>
              <a:t>, vooral ten zuiden van de Sahara, vanwege de beperkte aanpassingscapaciteit.</a:t>
            </a:r>
          </a:p>
          <a:p>
            <a:r>
              <a:rPr lang="en-US" sz="2400" smtClean="0">
                <a:solidFill>
                  <a:srgbClr val="FF0000"/>
                </a:solidFill>
                <a:latin typeface="Calibri"/>
                <a:ea typeface="ＭＳ Ｐゴシック" pitchFamily="-108" charset="-128"/>
                <a:cs typeface="Calibri"/>
              </a:rPr>
              <a:t>Kleine eilandstaten in de Stille Zuidzee</a:t>
            </a:r>
            <a:r>
              <a:rPr lang="en-US" sz="2400" smtClean="0">
                <a:latin typeface="Calibri"/>
                <a:ea typeface="ＭＳ Ｐゴシック" pitchFamily="-108" charset="-128"/>
                <a:cs typeface="Calibri"/>
              </a:rPr>
              <a:t>, vanwege de hoge blootstelling van de bevolking en de infrastructuur aan de stijging van het zeeniveau en vloedgolven. </a:t>
            </a:r>
          </a:p>
          <a:p>
            <a:r>
              <a:rPr lang="en-US" sz="2400" smtClean="0">
                <a:solidFill>
                  <a:srgbClr val="FF0000"/>
                </a:solidFill>
                <a:latin typeface="Calibri"/>
                <a:ea typeface="ＭＳ Ｐゴシック" pitchFamily="-108" charset="-128"/>
                <a:cs typeface="Calibri"/>
              </a:rPr>
              <a:t>De grote rivierdelta’s in Azië</a:t>
            </a:r>
            <a:r>
              <a:rPr lang="en-US" sz="2400" smtClean="0">
                <a:latin typeface="Calibri"/>
                <a:ea typeface="ＭＳ Ｐゴシック" pitchFamily="-108" charset="-128"/>
                <a:cs typeface="Calibri"/>
              </a:rPr>
              <a:t>, zoals de Ganges-Brahmaputra (Bangladesh) en de Parelrivier (China), vanwege de hoge bevolkingsaantallen die blootgesteld zijn aan stijgingen van het zeeniveau, vloedgolven, en rivieroverstromingen.</a:t>
            </a:r>
          </a:p>
          <a:p>
            <a:endParaRPr lang="en-US" sz="2400" smtClean="0">
              <a:latin typeface="Calibri"/>
              <a:ea typeface="ＭＳ Ｐゴシック" pitchFamily="-108" charset="-128"/>
              <a:cs typeface="Calibri"/>
            </a:endParaRPr>
          </a:p>
          <a:p>
            <a:pPr>
              <a:buNone/>
            </a:pPr>
            <a:r>
              <a:rPr lang="en-US" sz="2400" smtClean="0">
                <a:latin typeface="Calibri"/>
                <a:ea typeface="ＭＳ Ｐゴシック" pitchFamily="-108" charset="-128"/>
                <a:cs typeface="Calibri"/>
              </a:rPr>
              <a:t>	In al deze regio’s zijn er bepaalde gebieden, sectoren, en gemeenschappen die nog extra kwetsbaar zijn, zoals de armen, kleine kinderen, en de ouderen. </a:t>
            </a:r>
          </a:p>
        </p:txBody>
      </p:sp>
      <p:sp>
        <p:nvSpPr>
          <p:cNvPr id="36868" name="Line 3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684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01.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5687"/>
            <a:ext cx="9144000" cy="5612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sz="2800">
                <a:cs typeface="Calibri"/>
              </a:rPr>
              <a:t>Het venijn op de lange termijn:</a:t>
            </a:r>
            <a:br>
              <a:rPr lang="en-US" sz="2800">
                <a:cs typeface="Calibri"/>
              </a:rPr>
            </a:br>
            <a:r>
              <a:rPr lang="en-US" sz="2800">
                <a:cs typeface="Calibri"/>
              </a:rPr>
              <a:t>de lange levensduur van atmosferisch CO</a:t>
            </a:r>
            <a:r>
              <a:rPr lang="en-US" sz="2800" baseline="-25000">
                <a:cs typeface="Calibri"/>
              </a:rPr>
              <a:t>2 </a:t>
            </a:r>
            <a:r>
              <a:rPr lang="en-US" sz="2800">
                <a:cs typeface="Calibri"/>
              </a:rPr>
              <a:t>en</a:t>
            </a:r>
            <a:r>
              <a:rPr lang="en-US" sz="2800" baseline="-25000">
                <a:cs typeface="Calibri"/>
              </a:rPr>
              <a:t> </a:t>
            </a:r>
            <a:r>
              <a:rPr lang="en-US" sz="2800">
                <a:latin typeface="Calibri"/>
                <a:cs typeface="Calibri"/>
              </a:rPr>
              <a:t>de traagheid van het klimaatsysteem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6096000"/>
            <a:ext cx="2590800" cy="307777"/>
          </a:xfrm>
          <a:prstGeom prst="rect">
            <a:avLst/>
          </a:prstGeom>
          <a:solidFill>
            <a:srgbClr val="D9EEFF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A4D27"/>
                </a:solidFill>
              </a:rPr>
              <a:t>CO</a:t>
            </a:r>
            <a:r>
              <a:rPr lang="en-US" sz="1400" baseline="-25000">
                <a:solidFill>
                  <a:srgbClr val="6A4D27"/>
                </a:solidFill>
              </a:rPr>
              <a:t>2</a:t>
            </a:r>
            <a:r>
              <a:rPr lang="en-US" sz="1400">
                <a:solidFill>
                  <a:srgbClr val="6A4D27"/>
                </a:solidFill>
              </a:rPr>
              <a:t> uitstoot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78558" y="4240918"/>
            <a:ext cx="2565442" cy="954107"/>
          </a:xfrm>
          <a:prstGeom prst="rect">
            <a:avLst/>
          </a:prstGeom>
          <a:solidFill>
            <a:srgbClr val="E4F6FF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E61F2C"/>
                </a:solidFill>
              </a:rPr>
              <a:t>Stabilisatie temperatuur</a:t>
            </a:r>
          </a:p>
          <a:p>
            <a:r>
              <a:rPr lang="en-US" sz="1400" b="1">
                <a:solidFill>
                  <a:srgbClr val="E61F2C"/>
                </a:solidFill>
              </a:rPr>
              <a:t>Enkele eeuwen</a:t>
            </a:r>
          </a:p>
          <a:p>
            <a:endParaRPr lang="en-US" sz="1400" b="1">
              <a:solidFill>
                <a:srgbClr val="E61F2C"/>
              </a:solidFill>
            </a:endParaRPr>
          </a:p>
          <a:p>
            <a:endParaRPr lang="en-US" sz="1400" b="1">
              <a:solidFill>
                <a:srgbClr val="E61F2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8558" y="5077526"/>
            <a:ext cx="2565442" cy="523220"/>
          </a:xfrm>
          <a:prstGeom prst="rect">
            <a:avLst/>
          </a:prstGeom>
          <a:solidFill>
            <a:srgbClr val="E4F6FF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70598B"/>
                </a:solidFill>
              </a:rPr>
              <a:t>Stabilisatie CO</a:t>
            </a:r>
            <a:r>
              <a:rPr lang="en-US" sz="1400" baseline="-25000">
                <a:solidFill>
                  <a:srgbClr val="70598B"/>
                </a:solidFill>
              </a:rPr>
              <a:t>2</a:t>
            </a:r>
            <a:endParaRPr lang="en-US" sz="1400">
              <a:solidFill>
                <a:srgbClr val="70598B"/>
              </a:solidFill>
            </a:endParaRPr>
          </a:p>
          <a:p>
            <a:r>
              <a:rPr lang="en-US" sz="1400" b="1">
                <a:solidFill>
                  <a:srgbClr val="70598B"/>
                </a:solidFill>
              </a:rPr>
              <a:t>100 tot 300 jaar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0400" y="1957106"/>
            <a:ext cx="1828800" cy="584776"/>
          </a:xfrm>
          <a:prstGeom prst="rect">
            <a:avLst/>
          </a:prstGeom>
          <a:solidFill>
            <a:srgbClr val="A8BEE5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2C3583"/>
                </a:solidFill>
              </a:rPr>
              <a:t>Tijd om evenwicht te bereiken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6231" y="1267675"/>
            <a:ext cx="6385169" cy="769441"/>
          </a:xfrm>
          <a:prstGeom prst="rect">
            <a:avLst/>
          </a:prstGeom>
          <a:solidFill>
            <a:srgbClr val="A8BEE5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rgbClr val="2C3583"/>
                </a:solidFill>
              </a:rPr>
              <a:t>CO</a:t>
            </a:r>
            <a:r>
              <a:rPr lang="en-US" sz="2200" baseline="-25000">
                <a:solidFill>
                  <a:srgbClr val="2C3583"/>
                </a:solidFill>
              </a:rPr>
              <a:t>2</a:t>
            </a:r>
            <a:r>
              <a:rPr lang="en-US" sz="2200">
                <a:solidFill>
                  <a:srgbClr val="2C3583"/>
                </a:solidFill>
              </a:rPr>
              <a:t> concentratie, temperatuur, en zeeniveau blijven nog lang stijgen nadat de uitstoot is verminderd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78558" y="3304989"/>
            <a:ext cx="2565442" cy="954107"/>
          </a:xfrm>
          <a:prstGeom prst="rect">
            <a:avLst/>
          </a:prstGeom>
          <a:solidFill>
            <a:srgbClr val="E4F6FF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B889B"/>
                </a:solidFill>
              </a:rPr>
              <a:t>Stijging zeeniveau door uitzetting oceanen</a:t>
            </a:r>
          </a:p>
          <a:p>
            <a:r>
              <a:rPr lang="en-US" sz="1400" b="1">
                <a:solidFill>
                  <a:srgbClr val="1B889B"/>
                </a:solidFill>
              </a:rPr>
              <a:t>Eeuwen tot millennia</a:t>
            </a:r>
          </a:p>
          <a:p>
            <a:endParaRPr lang="en-US" sz="1400" b="1">
              <a:solidFill>
                <a:srgbClr val="1B889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8558" y="2565674"/>
            <a:ext cx="2565442" cy="738664"/>
          </a:xfrm>
          <a:prstGeom prst="rect">
            <a:avLst/>
          </a:prstGeom>
          <a:solidFill>
            <a:srgbClr val="E4F6FF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B889B"/>
                </a:solidFill>
              </a:rPr>
              <a:t>Stijging zeeniveau door smeltende ijskappen</a:t>
            </a:r>
          </a:p>
          <a:p>
            <a:r>
              <a:rPr lang="en-US" sz="1400" b="1">
                <a:solidFill>
                  <a:srgbClr val="1B889B"/>
                </a:solidFill>
              </a:rPr>
              <a:t>Vele duizenden jaren</a:t>
            </a:r>
          </a:p>
        </p:txBody>
      </p:sp>
    </p:spTree>
    <p:extLst>
      <p:ext uri="{BB962C8B-B14F-4D97-AF65-F5344CB8AC3E}">
        <p14:creationId xmlns:p14="http://schemas.microsoft.com/office/powerpoint/2010/main" val="160297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Text Box 7"/>
          <p:cNvSpPr txBox="1">
            <a:spLocks noChangeArrowheads="1"/>
          </p:cNvSpPr>
          <p:nvPr/>
        </p:nvSpPr>
        <p:spPr bwMode="auto">
          <a:xfrm>
            <a:off x="152400" y="773400"/>
            <a:ext cx="8839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 dirty="0" err="1"/>
              <a:t>M</a:t>
            </a:r>
            <a:r>
              <a:rPr lang="en-US" sz="2200" dirty="0" err="1" smtClean="0"/>
              <a:t>odelberekeningen</a:t>
            </a:r>
            <a:r>
              <a:rPr lang="en-US" sz="2200" dirty="0" smtClean="0"/>
              <a:t> </a:t>
            </a:r>
            <a:r>
              <a:rPr lang="en-US" sz="2200" dirty="0" err="1"/>
              <a:t>geven</a:t>
            </a:r>
            <a:r>
              <a:rPr lang="en-US" sz="2200" dirty="0"/>
              <a:t> </a:t>
            </a:r>
            <a:r>
              <a:rPr lang="en-US" sz="2200" dirty="0" err="1"/>
              <a:t>aan</a:t>
            </a:r>
            <a:r>
              <a:rPr lang="en-US" sz="2200" dirty="0"/>
              <a:t> </a:t>
            </a:r>
            <a:r>
              <a:rPr lang="en-US" sz="2200" dirty="0" err="1"/>
              <a:t>dat</a:t>
            </a:r>
            <a:r>
              <a:rPr lang="en-US" sz="2200" dirty="0"/>
              <a:t> de </a:t>
            </a:r>
            <a:r>
              <a:rPr lang="en-US" sz="2200" dirty="0" err="1"/>
              <a:t>Groenlandse</a:t>
            </a:r>
            <a:r>
              <a:rPr lang="en-US" sz="2200" dirty="0"/>
              <a:t> en </a:t>
            </a:r>
            <a:r>
              <a:rPr lang="en-US" sz="2200" dirty="0" err="1"/>
              <a:t>Antarctische</a:t>
            </a:r>
            <a:r>
              <a:rPr lang="en-US" sz="2200" dirty="0"/>
              <a:t> </a:t>
            </a:r>
            <a:r>
              <a:rPr lang="en-US" sz="2200" dirty="0" err="1"/>
              <a:t>ijskappen</a:t>
            </a:r>
            <a:r>
              <a:rPr lang="en-US" sz="2200" dirty="0"/>
              <a:t> </a:t>
            </a:r>
            <a:r>
              <a:rPr lang="en-US" sz="2200" dirty="0" err="1" smtClean="0"/>
              <a:t>snel</a:t>
            </a:r>
            <a:r>
              <a:rPr lang="en-US" sz="2200" dirty="0" smtClean="0"/>
              <a:t> de </a:t>
            </a:r>
            <a:r>
              <a:rPr lang="en-US" sz="2200" dirty="0" err="1"/>
              <a:t>dominante</a:t>
            </a:r>
            <a:r>
              <a:rPr lang="en-US" sz="2200" dirty="0"/>
              <a:t> </a:t>
            </a:r>
            <a:r>
              <a:rPr lang="en-US" sz="2200" dirty="0" err="1"/>
              <a:t>bron</a:t>
            </a:r>
            <a:r>
              <a:rPr lang="en-US" sz="2200" dirty="0"/>
              <a:t> van </a:t>
            </a:r>
            <a:r>
              <a:rPr lang="en-US" sz="2200" dirty="0" err="1"/>
              <a:t>zeespiegelstijging</a:t>
            </a:r>
            <a:r>
              <a:rPr lang="en-US" sz="2200" dirty="0"/>
              <a:t> </a:t>
            </a:r>
            <a:r>
              <a:rPr lang="en-US" sz="2200" dirty="0" err="1" smtClean="0"/>
              <a:t>worden</a:t>
            </a:r>
            <a:r>
              <a:rPr lang="en-US" sz="2200" dirty="0" smtClean="0"/>
              <a:t>, </a:t>
            </a:r>
            <a:r>
              <a:rPr lang="en-US" sz="2200" dirty="0" err="1" smtClean="0"/>
              <a:t>nog</a:t>
            </a:r>
            <a:r>
              <a:rPr lang="en-US" sz="2200" dirty="0" smtClean="0"/>
              <a:t> </a:t>
            </a:r>
            <a:r>
              <a:rPr lang="en-US" sz="2200" dirty="0" err="1" smtClean="0"/>
              <a:t>lang</a:t>
            </a:r>
            <a:r>
              <a:rPr lang="en-US" sz="2200" dirty="0" smtClean="0"/>
              <a:t> </a:t>
            </a:r>
            <a:r>
              <a:rPr lang="en-US" sz="2200" dirty="0" err="1" smtClean="0"/>
              <a:t>nadat</a:t>
            </a:r>
            <a:r>
              <a:rPr lang="en-US" sz="2200" dirty="0" smtClean="0"/>
              <a:t> de </a:t>
            </a:r>
            <a:r>
              <a:rPr lang="en-US" sz="2200" dirty="0" err="1" smtClean="0"/>
              <a:t>emissies</a:t>
            </a:r>
            <a:r>
              <a:rPr lang="en-US" sz="2200" dirty="0" smtClean="0"/>
              <a:t> </a:t>
            </a:r>
            <a:r>
              <a:rPr lang="en-US" sz="2200" dirty="0" err="1" smtClean="0"/>
              <a:t>gestopt</a:t>
            </a:r>
            <a:r>
              <a:rPr lang="en-US" sz="2200" dirty="0" smtClean="0"/>
              <a:t> </a:t>
            </a:r>
            <a:r>
              <a:rPr lang="en-US" sz="2200" dirty="0" err="1" smtClean="0"/>
              <a:t>zijn</a:t>
            </a:r>
            <a:r>
              <a:rPr lang="en-US" sz="2200" dirty="0"/>
              <a:t> </a:t>
            </a:r>
            <a:r>
              <a:rPr lang="en-US" sz="2200" dirty="0" smtClean="0"/>
              <a:t>en de </a:t>
            </a:r>
            <a:r>
              <a:rPr lang="en-US" sz="2200" dirty="0" err="1" smtClean="0"/>
              <a:t>temperatuur</a:t>
            </a:r>
            <a:r>
              <a:rPr lang="en-US" sz="2200" dirty="0" smtClean="0"/>
              <a:t> </a:t>
            </a:r>
            <a:r>
              <a:rPr lang="en-US" sz="2200" dirty="0" err="1" smtClean="0"/>
              <a:t>zich</a:t>
            </a:r>
            <a:r>
              <a:rPr lang="en-US" sz="2200" dirty="0" smtClean="0"/>
              <a:t> </a:t>
            </a:r>
            <a:r>
              <a:rPr lang="en-US" sz="2200" dirty="0" err="1" smtClean="0"/>
              <a:t>gestabiliseerd</a:t>
            </a:r>
            <a:r>
              <a:rPr lang="en-US" sz="2200" dirty="0" smtClean="0"/>
              <a:t> </a:t>
            </a:r>
            <a:r>
              <a:rPr lang="en-US" sz="2200" dirty="0" err="1" smtClean="0"/>
              <a:t>heeft</a:t>
            </a:r>
            <a:endParaRPr lang="en-US" sz="2200" i="1" dirty="0">
              <a:solidFill>
                <a:srgbClr val="FF0000"/>
              </a:solidFill>
            </a:endParaRPr>
          </a:p>
        </p:txBody>
      </p:sp>
      <p:sp>
        <p:nvSpPr>
          <p:cNvPr id="124932" name="Text Box 8"/>
          <p:cNvSpPr txBox="1">
            <a:spLocks noChangeArrowheads="1"/>
          </p:cNvSpPr>
          <p:nvPr/>
        </p:nvSpPr>
        <p:spPr bwMode="auto">
          <a:xfrm>
            <a:off x="1132390" y="0"/>
            <a:ext cx="721303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 dirty="0" err="1">
                <a:solidFill>
                  <a:srgbClr val="3333FF"/>
                </a:solidFill>
              </a:rPr>
              <a:t>Zeeniveauveranderingen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smtClean="0">
                <a:solidFill>
                  <a:srgbClr val="3333FF"/>
                </a:solidFill>
              </a:rPr>
              <a:t>tot het </a:t>
            </a:r>
            <a:r>
              <a:rPr lang="en-US" sz="3200" dirty="0" err="1" smtClean="0">
                <a:solidFill>
                  <a:srgbClr val="3333FF"/>
                </a:solidFill>
              </a:rPr>
              <a:t>jaar</a:t>
            </a:r>
            <a:r>
              <a:rPr lang="en-US" sz="3200" dirty="0" smtClean="0">
                <a:solidFill>
                  <a:srgbClr val="3333FF"/>
                </a:solidFill>
              </a:rPr>
              <a:t> 3000</a:t>
            </a:r>
            <a:endParaRPr lang="en-US" sz="2000" dirty="0"/>
          </a:p>
        </p:txBody>
      </p:sp>
      <p:sp>
        <p:nvSpPr>
          <p:cNvPr id="124933" name="Line 9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664" y="1966553"/>
            <a:ext cx="3996816" cy="3261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966553"/>
            <a:ext cx="4061186" cy="32129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5230586"/>
            <a:ext cx="8352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CC: </a:t>
            </a:r>
            <a:r>
              <a:rPr lang="en-US" sz="2000" b="1" dirty="0" err="1" smtClean="0">
                <a:solidFill>
                  <a:srgbClr val="000000"/>
                </a:solidFill>
              </a:rPr>
              <a:t>constante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concentratie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broeikasgassen</a:t>
            </a:r>
            <a:r>
              <a:rPr lang="en-US" sz="2000" b="1" dirty="0" smtClean="0">
                <a:solidFill>
                  <a:srgbClr val="000000"/>
                </a:solidFill>
              </a:rPr>
              <a:t> van het </a:t>
            </a:r>
            <a:r>
              <a:rPr lang="en-US" sz="2000" b="1" dirty="0" err="1" smtClean="0">
                <a:solidFill>
                  <a:srgbClr val="000000"/>
                </a:solidFill>
              </a:rPr>
              <a:t>jaar</a:t>
            </a:r>
            <a:r>
              <a:rPr lang="en-US" sz="2000" b="1" dirty="0" smtClean="0">
                <a:solidFill>
                  <a:srgbClr val="000000"/>
                </a:solidFill>
              </a:rPr>
              <a:t> 2000: </a:t>
            </a:r>
          </a:p>
          <a:p>
            <a:r>
              <a:rPr lang="en-US" sz="2000" b="1" i="1" dirty="0" smtClean="0">
                <a:solidFill>
                  <a:srgbClr val="000000"/>
                </a:solidFill>
              </a:rPr>
              <a:t>1 </a:t>
            </a:r>
            <a:r>
              <a:rPr lang="en-US" sz="2000" b="1" i="1" dirty="0">
                <a:solidFill>
                  <a:srgbClr val="000000"/>
                </a:solidFill>
              </a:rPr>
              <a:t>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onvermijdelijke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zeespiegelstijging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tegen</a:t>
            </a:r>
            <a:r>
              <a:rPr lang="en-US" sz="2000" dirty="0" smtClean="0">
                <a:solidFill>
                  <a:srgbClr val="000000"/>
                </a:solidFill>
              </a:rPr>
              <a:t> het </a:t>
            </a:r>
            <a:r>
              <a:rPr lang="en-US" sz="2000" dirty="0" err="1" smtClean="0">
                <a:solidFill>
                  <a:srgbClr val="000000"/>
                </a:solidFill>
              </a:rPr>
              <a:t>jaar</a:t>
            </a:r>
            <a:r>
              <a:rPr lang="en-US" sz="2000" dirty="0" smtClean="0">
                <a:solidFill>
                  <a:srgbClr val="000000"/>
                </a:solidFill>
              </a:rPr>
              <a:t> 3000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rgbClr val="000000"/>
                </a:solidFill>
              </a:rPr>
              <a:t>B1, A1B, A2: </a:t>
            </a:r>
            <a:r>
              <a:rPr lang="en-US" sz="2000" b="1" dirty="0" err="1" smtClean="0">
                <a:solidFill>
                  <a:srgbClr val="000000"/>
                </a:solidFill>
              </a:rPr>
              <a:t>constante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concentratie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broeikasgassen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vanaf</a:t>
            </a:r>
            <a:r>
              <a:rPr lang="en-US" sz="2000" b="1" dirty="0" smtClean="0">
                <a:solidFill>
                  <a:srgbClr val="000000"/>
                </a:solidFill>
              </a:rPr>
              <a:t> het </a:t>
            </a:r>
            <a:r>
              <a:rPr lang="en-US" sz="2000" b="1" dirty="0" err="1" smtClean="0">
                <a:solidFill>
                  <a:srgbClr val="000000"/>
                </a:solidFill>
              </a:rPr>
              <a:t>jaar</a:t>
            </a:r>
            <a:r>
              <a:rPr lang="en-US" sz="2000" b="1" dirty="0" smtClean="0">
                <a:solidFill>
                  <a:srgbClr val="000000"/>
                </a:solidFill>
              </a:rPr>
              <a:t> 2100:</a:t>
            </a:r>
            <a:r>
              <a:rPr lang="en-US" sz="2000" dirty="0" smtClean="0">
                <a:solidFill>
                  <a:srgbClr val="000000"/>
                </a:solidFill>
              </a:rPr>
              <a:t>  </a:t>
            </a:r>
          </a:p>
          <a:p>
            <a:r>
              <a:rPr lang="en-US" sz="2000" b="1" i="1" dirty="0" smtClean="0">
                <a:solidFill>
                  <a:srgbClr val="000000"/>
                </a:solidFill>
              </a:rPr>
              <a:t>2 tot </a:t>
            </a:r>
            <a:r>
              <a:rPr lang="en-US" sz="2000" b="1" i="1" dirty="0">
                <a:solidFill>
                  <a:srgbClr val="000000"/>
                </a:solidFill>
              </a:rPr>
              <a:t>7 m </a:t>
            </a:r>
            <a:r>
              <a:rPr lang="en-US" sz="2000" dirty="0" err="1">
                <a:solidFill>
                  <a:srgbClr val="000000"/>
                </a:solidFill>
              </a:rPr>
              <a:t>onvermijdelijke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zeespiegelstijging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tegen</a:t>
            </a:r>
            <a:r>
              <a:rPr lang="en-US" sz="2000" dirty="0">
                <a:solidFill>
                  <a:srgbClr val="000000"/>
                </a:solidFill>
              </a:rPr>
              <a:t> het </a:t>
            </a:r>
            <a:r>
              <a:rPr lang="en-US" sz="2000" dirty="0" err="1">
                <a:solidFill>
                  <a:srgbClr val="000000"/>
                </a:solidFill>
              </a:rPr>
              <a:t>jaar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3000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838200"/>
            <a:ext cx="8534400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Text Box 7"/>
          <p:cNvSpPr txBox="1">
            <a:spLocks noChangeArrowheads="1"/>
          </p:cNvSpPr>
          <p:nvPr/>
        </p:nvSpPr>
        <p:spPr bwMode="auto">
          <a:xfrm>
            <a:off x="381000" y="0"/>
            <a:ext cx="82946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4000"/>
              <a:t>Land onder de zeespiegel: vandaag</a:t>
            </a:r>
            <a:endParaRPr lang="en-GB"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654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7" name="Text Box 4"/>
          <p:cNvSpPr txBox="1">
            <a:spLocks noChangeArrowheads="1"/>
          </p:cNvSpPr>
          <p:nvPr/>
        </p:nvSpPr>
        <p:spPr bwMode="auto">
          <a:xfrm>
            <a:off x="381000" y="0"/>
            <a:ext cx="7453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4000"/>
              <a:t>Land onder de zeespiegel: +1 m</a:t>
            </a:r>
            <a:endParaRPr lang="en-GB">
              <a:latin typeface="Times" pitchFamily="-106" charset="0"/>
            </a:endParaRPr>
          </a:p>
        </p:txBody>
      </p:sp>
      <p:pic>
        <p:nvPicPr>
          <p:cNvPr id="12902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838200"/>
            <a:ext cx="853440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8544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Text Box 4"/>
          <p:cNvSpPr txBox="1">
            <a:spLocks noChangeArrowheads="1"/>
          </p:cNvSpPr>
          <p:nvPr/>
        </p:nvSpPr>
        <p:spPr bwMode="auto">
          <a:xfrm>
            <a:off x="381000" y="0"/>
            <a:ext cx="67662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4000" dirty="0"/>
              <a:t>Land </a:t>
            </a:r>
            <a:r>
              <a:rPr lang="en-GB" sz="4000" dirty="0" err="1"/>
              <a:t>onder</a:t>
            </a:r>
            <a:r>
              <a:rPr lang="en-GB" sz="4000" dirty="0"/>
              <a:t> de </a:t>
            </a:r>
            <a:r>
              <a:rPr lang="en-GB" sz="4000" dirty="0" err="1"/>
              <a:t>zeespiegel</a:t>
            </a:r>
            <a:r>
              <a:rPr lang="en-GB" sz="4000" dirty="0"/>
              <a:t>: </a:t>
            </a:r>
            <a:r>
              <a:rPr lang="en-GB" sz="4000" dirty="0" smtClean="0"/>
              <a:t>+7 </a:t>
            </a:r>
            <a:r>
              <a:rPr lang="en-GB" sz="4000" dirty="0"/>
              <a:t>m</a:t>
            </a:r>
            <a:endParaRPr lang="en-GB" dirty="0">
              <a:latin typeface="Times" pitchFamily="-106" charset="0"/>
            </a:endParaRPr>
          </a:p>
        </p:txBody>
      </p:sp>
      <p:pic>
        <p:nvPicPr>
          <p:cNvPr id="13107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838200"/>
            <a:ext cx="8534400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3257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5633" y="0"/>
            <a:ext cx="6560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De </a:t>
            </a:r>
            <a:r>
              <a:rPr lang="en-US" sz="3600" dirty="0" err="1" smtClean="0">
                <a:solidFill>
                  <a:srgbClr val="0000FF"/>
                </a:solidFill>
              </a:rPr>
              <a:t>achtergrond</a:t>
            </a:r>
            <a:r>
              <a:rPr lang="en-US" sz="3600" dirty="0" smtClean="0">
                <a:solidFill>
                  <a:srgbClr val="0000FF"/>
                </a:solidFill>
              </a:rPr>
              <a:t> van de ‘2°C </a:t>
            </a:r>
            <a:r>
              <a:rPr lang="en-US" sz="3600" dirty="0" err="1" smtClean="0">
                <a:solidFill>
                  <a:srgbClr val="0000FF"/>
                </a:solidFill>
              </a:rPr>
              <a:t>grens</a:t>
            </a:r>
            <a:r>
              <a:rPr lang="en-US" sz="3600" dirty="0" smtClean="0">
                <a:solidFill>
                  <a:srgbClr val="0000FF"/>
                </a:solidFill>
              </a:rPr>
              <a:t>’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564" y="908262"/>
            <a:ext cx="8690934" cy="581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UNFCCC (United Nations Framework Convention on Climate Change)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err="1" smtClean="0"/>
              <a:t>Opgericht</a:t>
            </a:r>
            <a:r>
              <a:rPr lang="en-US" sz="2400" dirty="0" smtClean="0"/>
              <a:t> in 1992 </a:t>
            </a:r>
            <a:r>
              <a:rPr lang="en-US" sz="2400" dirty="0" err="1" smtClean="0"/>
              <a:t>tijdens</a:t>
            </a:r>
            <a:r>
              <a:rPr lang="en-US" sz="2400" dirty="0" smtClean="0"/>
              <a:t> de Rio Earth Summit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err="1" smtClean="0"/>
              <a:t>Geratificeerd</a:t>
            </a:r>
            <a:r>
              <a:rPr lang="en-US" sz="2400" dirty="0" smtClean="0"/>
              <a:t> door 195 </a:t>
            </a:r>
            <a:r>
              <a:rPr lang="en-US" sz="2400" dirty="0" err="1" smtClean="0"/>
              <a:t>landen</a:t>
            </a:r>
            <a:endParaRPr lang="en-US" sz="2400" dirty="0"/>
          </a:p>
          <a:p>
            <a:pPr marL="742950" lvl="1" indent="-285750">
              <a:buFont typeface="Arial"/>
              <a:buChar char="•"/>
            </a:pPr>
            <a:r>
              <a:rPr lang="en-US" sz="2400" dirty="0" err="1" smtClean="0"/>
              <a:t>Wordt</a:t>
            </a:r>
            <a:r>
              <a:rPr lang="en-US" sz="2400" dirty="0" smtClean="0"/>
              <a:t> </a:t>
            </a:r>
            <a:r>
              <a:rPr lang="en-US" sz="2400" dirty="0" err="1" smtClean="0"/>
              <a:t>jaarlijks</a:t>
            </a:r>
            <a:r>
              <a:rPr lang="en-US" sz="2400" dirty="0" smtClean="0"/>
              <a:t> </a:t>
            </a:r>
            <a:r>
              <a:rPr lang="en-US" sz="2400" dirty="0" err="1" smtClean="0"/>
              <a:t>opgevolgd</a:t>
            </a:r>
            <a:r>
              <a:rPr lang="en-US" sz="2400" dirty="0" smtClean="0"/>
              <a:t> door de </a:t>
            </a:r>
            <a:r>
              <a:rPr lang="en-US" sz="2400" i="1" dirty="0" smtClean="0"/>
              <a:t>Conference of Parties (COP)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COP21 in </a:t>
            </a:r>
            <a:r>
              <a:rPr lang="en-US" sz="2400" dirty="0" err="1" smtClean="0"/>
              <a:t>Parijs</a:t>
            </a:r>
            <a:r>
              <a:rPr lang="en-US" sz="2400" dirty="0" smtClean="0"/>
              <a:t> van 30/11/2015 tot 11/12/2015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800" b="1" u="sng" dirty="0" smtClean="0"/>
              <a:t>Article 2 objective:</a:t>
            </a:r>
          </a:p>
          <a:p>
            <a:r>
              <a:rPr lang="en-US" sz="2400" dirty="0" smtClean="0"/>
              <a:t>“The </a:t>
            </a:r>
            <a:r>
              <a:rPr lang="en-US" sz="2400" dirty="0"/>
              <a:t>ultimate objective of this Convention </a:t>
            </a:r>
            <a:r>
              <a:rPr lang="en-US" sz="2400" dirty="0" smtClean="0"/>
              <a:t>... stabilization </a:t>
            </a:r>
            <a:r>
              <a:rPr lang="en-US" sz="2400" dirty="0"/>
              <a:t>of </a:t>
            </a:r>
            <a:r>
              <a:rPr lang="en-US" sz="2400" dirty="0" smtClean="0"/>
              <a:t>greenhouse </a:t>
            </a:r>
            <a:r>
              <a:rPr lang="en-US" sz="2400" dirty="0"/>
              <a:t>gas concentrations in the atmosphere at a level that </a:t>
            </a:r>
            <a:r>
              <a:rPr lang="en-US" sz="2400" dirty="0" smtClean="0"/>
              <a:t>would </a:t>
            </a:r>
            <a:r>
              <a:rPr lang="en-US" sz="2400" b="1" i="1" dirty="0" smtClean="0"/>
              <a:t>prevent dangerous anthropogenic interference with the climate system</a:t>
            </a:r>
            <a:r>
              <a:rPr lang="en-US" sz="2400" dirty="0" smtClean="0"/>
              <a:t>. </a:t>
            </a:r>
            <a:endParaRPr lang="en-US" sz="2400" dirty="0"/>
          </a:p>
          <a:p>
            <a:r>
              <a:rPr lang="is-IS" sz="2400" dirty="0" smtClean="0"/>
              <a:t>…</a:t>
            </a:r>
            <a:r>
              <a:rPr lang="en-US" sz="2400" dirty="0" smtClean="0"/>
              <a:t> </a:t>
            </a:r>
            <a:r>
              <a:rPr lang="en-US" sz="2400" dirty="0"/>
              <a:t>to allow ecosystems to adapt naturally to climate change, to ensure that food production is not threatened and to enable economic development to proceed in a sustainable manner</a:t>
            </a:r>
            <a:r>
              <a:rPr lang="en-US" sz="2400" dirty="0" smtClean="0"/>
              <a:t>.”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6479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1856" y="1066800"/>
            <a:ext cx="6709083" cy="453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049" name="Line 9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050" name="Text Box 10"/>
          <p:cNvSpPr txBox="1">
            <a:spLocks noChangeArrowheads="1"/>
          </p:cNvSpPr>
          <p:nvPr/>
        </p:nvSpPr>
        <p:spPr bwMode="auto">
          <a:xfrm>
            <a:off x="1676400" y="76200"/>
            <a:ext cx="5867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Het </a:t>
            </a:r>
            <a:r>
              <a:rPr lang="en-US" sz="3200" dirty="0" err="1"/>
              <a:t>klimaatsysteem</a:t>
            </a:r>
            <a:r>
              <a:rPr lang="en-US" sz="3200" dirty="0"/>
              <a:t> van de </a:t>
            </a:r>
            <a:r>
              <a:rPr lang="en-US" sz="3200" dirty="0" err="1"/>
              <a:t>aarde</a:t>
            </a:r>
            <a:endParaRPr lang="en-US" sz="32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9186" y="5762625"/>
            <a:ext cx="7765016" cy="96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/>
              <a:t>Aardtemperatuur</a:t>
            </a:r>
            <a:r>
              <a:rPr lang="en-US" sz="2400" dirty="0" smtClean="0"/>
              <a:t> </a:t>
            </a:r>
            <a:r>
              <a:rPr lang="en-US" sz="2400" dirty="0" err="1"/>
              <a:t>z</a:t>
            </a:r>
            <a:r>
              <a:rPr lang="en-US" sz="2400" dirty="0" err="1" smtClean="0"/>
              <a:t>onder</a:t>
            </a:r>
            <a:r>
              <a:rPr lang="en-US" sz="2400" dirty="0" smtClean="0"/>
              <a:t> </a:t>
            </a:r>
            <a:r>
              <a:rPr lang="en-US" sz="2400" dirty="0" err="1"/>
              <a:t>broeikaseffect</a:t>
            </a:r>
            <a:r>
              <a:rPr lang="en-US" sz="2400" dirty="0"/>
              <a:t>:  			T = -20°C</a:t>
            </a:r>
          </a:p>
          <a:p>
            <a:pPr>
              <a:lnSpc>
                <a:spcPct val="120000"/>
              </a:lnSpc>
            </a:pPr>
            <a:r>
              <a:rPr lang="en-US" sz="2400" dirty="0" err="1" smtClean="0"/>
              <a:t>Aardtemperatuur</a:t>
            </a:r>
            <a:r>
              <a:rPr lang="en-US" sz="2400" dirty="0" smtClean="0"/>
              <a:t> met </a:t>
            </a:r>
            <a:r>
              <a:rPr lang="en-US" sz="2400" b="1" i="1" dirty="0" err="1"/>
              <a:t>natuurlijk</a:t>
            </a:r>
            <a:r>
              <a:rPr lang="en-US" sz="2400" dirty="0"/>
              <a:t> </a:t>
            </a:r>
            <a:r>
              <a:rPr lang="en-US" sz="2400" dirty="0" err="1"/>
              <a:t>broeikaseffect</a:t>
            </a:r>
            <a:r>
              <a:rPr lang="en-US" sz="2400" dirty="0"/>
              <a:t>: 	T = +14°C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086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144000" cy="546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39763"/>
          </a:xfrm>
        </p:spPr>
        <p:txBody>
          <a:bodyPr>
            <a:normAutofit fontScale="90000"/>
          </a:bodyPr>
          <a:lstStyle/>
          <a:p>
            <a:r>
              <a:rPr lang="en-US" sz="3600">
                <a:latin typeface="Calibri"/>
                <a:ea typeface="ＭＳ Ｐゴシック" pitchFamily="-108" charset="-128"/>
                <a:cs typeface="Calibri"/>
              </a:rPr>
              <a:t>Kantelpunten in het klimaatsysteem</a:t>
            </a:r>
          </a:p>
        </p:txBody>
      </p:sp>
      <p:sp>
        <p:nvSpPr>
          <p:cNvPr id="67589" name="Line 3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1154668"/>
            <a:ext cx="80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Calibri"/>
                <a:cs typeface="Calibri"/>
              </a:rPr>
              <a:t>+1-2°C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3692" y="990600"/>
            <a:ext cx="984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Calibri"/>
                <a:cs typeface="Calibri"/>
              </a:rPr>
              <a:t>+0.5-2°C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2600" y="1688068"/>
            <a:ext cx="80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Calibri"/>
                <a:cs typeface="Calibri"/>
              </a:rPr>
              <a:t>+3-5°C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92484" y="2743200"/>
            <a:ext cx="80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Calibri"/>
                <a:cs typeface="Calibri"/>
              </a:rPr>
              <a:t>+3-5°C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800" y="3593068"/>
            <a:ext cx="80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Calibri"/>
                <a:cs typeface="Calibri"/>
              </a:rPr>
              <a:t>+3-6°C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3200" y="4648200"/>
            <a:ext cx="80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Calibri"/>
                <a:cs typeface="Calibri"/>
              </a:rPr>
              <a:t>+3-5°C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2800" y="1688068"/>
            <a:ext cx="80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Calibri"/>
                <a:cs typeface="Calibri"/>
              </a:rPr>
              <a:t>+3-5°C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8400" y="2743200"/>
            <a:ext cx="80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Calibri"/>
                <a:cs typeface="Calibri"/>
              </a:rPr>
              <a:t>+3-4°C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35814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/>
                <a:cs typeface="Calibri"/>
              </a:rPr>
              <a:t>Globale temperatuurstijging waarbij dit kantelpunt zou kunnen bereikt worden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97105" y="6488409"/>
            <a:ext cx="193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Lenton</a:t>
            </a:r>
            <a:r>
              <a:rPr lang="en-US" dirty="0" smtClean="0"/>
              <a:t> et al.,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82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4" descr="42-25508204_cover-image_larg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 b="341"/>
          <a:stretch/>
        </p:blipFill>
        <p:spPr>
          <a:xfrm>
            <a:off x="0" y="0"/>
            <a:ext cx="915513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877" y="5501668"/>
            <a:ext cx="83834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4. </a:t>
            </a:r>
            <a:r>
              <a:rPr lang="en-US" sz="3200" dirty="0" err="1" smtClean="0">
                <a:solidFill>
                  <a:srgbClr val="FFFFFF"/>
                </a:solidFill>
              </a:rPr>
              <a:t>Hoeveel</a:t>
            </a:r>
            <a:r>
              <a:rPr lang="en-US" sz="3200" dirty="0" smtClean="0">
                <a:solidFill>
                  <a:srgbClr val="FFFFFF"/>
                </a:solidFill>
              </a:rPr>
              <a:t> CO</a:t>
            </a:r>
            <a:r>
              <a:rPr lang="en-US" sz="3200" baseline="-25000" dirty="0" smtClean="0">
                <a:solidFill>
                  <a:srgbClr val="FFFFFF"/>
                </a:solidFill>
              </a:rPr>
              <a:t>2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uitstoot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voor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welke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opwarming</a:t>
            </a:r>
            <a:r>
              <a:rPr lang="en-US" sz="3200" dirty="0" smtClean="0">
                <a:solidFill>
                  <a:srgbClr val="FFFFFF"/>
                </a:solidFill>
              </a:rPr>
              <a:t>? 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79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356681" y="15695"/>
            <a:ext cx="84421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De uiteindelijke opwarming wordt bepaald door de totale uitstoot</a:t>
            </a:r>
            <a:endParaRPr lang="en-US" sz="2400">
              <a:latin typeface="Arial"/>
              <a:ea typeface="Comic Sans MS" pitchFamily="-65" charset="0"/>
              <a:cs typeface="Arial"/>
            </a:endParaRP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4704"/>
            <a:ext cx="9144000" cy="40328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938" y="5013176"/>
            <a:ext cx="8004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/>
              <a:t>Het grootste deel van de opwarming blijft aanhouden voor vele eeuwen, zelfs wanneer de uitstoot volledig gestopt is</a:t>
            </a:r>
          </a:p>
          <a:p>
            <a:pPr marL="342900" indent="-342900">
              <a:buFont typeface="Arial"/>
              <a:buChar char="•"/>
            </a:pPr>
            <a:r>
              <a:rPr lang="en-US" sz="2400"/>
              <a:t>De totale opwarming is ongeveer evenredig met de cumulatieve (totale) menselijke uitstoot van broeikasgassen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62914" y="6525344"/>
            <a:ext cx="1769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IPCC AR5 (2013)</a:t>
            </a:r>
          </a:p>
        </p:txBody>
      </p:sp>
    </p:spTree>
    <p:extLst>
      <p:ext uri="{BB962C8B-B14F-4D97-AF65-F5344CB8AC3E}">
        <p14:creationId xmlns:p14="http://schemas.microsoft.com/office/powerpoint/2010/main" val="3976970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73011" y="0"/>
            <a:ext cx="83279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De cumulatieve koolstofuitstoot bepaalt de opwarming</a:t>
            </a:r>
            <a:endParaRPr lang="en-US" sz="2800">
              <a:latin typeface="Arial"/>
              <a:ea typeface="Comic Sans MS" pitchFamily="-65" charset="0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6" y="764704"/>
            <a:ext cx="4355976" cy="594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985079"/>
            <a:ext cx="4176465" cy="517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/>
              <a:t>De opwarming hangt niet af van het emissiepad. Alleen het totaal is van belang.</a:t>
            </a:r>
          </a:p>
          <a:p>
            <a:endParaRPr lang="en-US" sz="2200"/>
          </a:p>
          <a:p>
            <a:pPr marL="342900" indent="-342900">
              <a:buFont typeface="Arial"/>
              <a:buChar char="•"/>
            </a:pPr>
            <a:r>
              <a:rPr lang="en-US" sz="2200"/>
              <a:t>Een grotere uitstoot in het begin impliceert grotere reducties later.</a:t>
            </a:r>
          </a:p>
          <a:p>
            <a:pPr marL="342900" indent="-342900">
              <a:buFont typeface="Arial"/>
              <a:buChar char="•"/>
            </a:pPr>
            <a:endParaRPr lang="en-US" sz="2200"/>
          </a:p>
          <a:p>
            <a:pPr marL="342900" indent="-342900">
              <a:buFont typeface="Arial"/>
              <a:buChar char="•"/>
            </a:pPr>
            <a:r>
              <a:rPr lang="en-US" sz="2200"/>
              <a:t>Een bepaald temperatuursdoel impliceert een maximum in de cumulatieve uitstoot.</a:t>
            </a:r>
          </a:p>
          <a:p>
            <a:endParaRPr lang="en-US" sz="2200"/>
          </a:p>
          <a:p>
            <a:pPr marL="342900" indent="-342900">
              <a:buFont typeface="Arial"/>
              <a:buChar char="•"/>
            </a:pPr>
            <a:r>
              <a:rPr lang="en-US" sz="2200"/>
              <a:t>De verdeling van de uitstoot over de tijd is een economische en politieke kwestie.</a:t>
            </a:r>
          </a:p>
        </p:txBody>
      </p:sp>
    </p:spTree>
    <p:extLst>
      <p:ext uri="{BB962C8B-B14F-4D97-AF65-F5344CB8AC3E}">
        <p14:creationId xmlns:p14="http://schemas.microsoft.com/office/powerpoint/2010/main" val="401407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90089" y="11700"/>
            <a:ext cx="867103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/>
              <a:t>Opwarming reeds veroorzaakt door de totale uitstoot tot 2010</a:t>
            </a:r>
            <a:endParaRPr lang="en-US" sz="2600">
              <a:latin typeface="Arial"/>
              <a:ea typeface="Comic Sans MS" pitchFamily="-65" charset="0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764704"/>
            <a:ext cx="7619672" cy="59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4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765368"/>
            <a:ext cx="7619672" cy="59760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33212" y="11700"/>
            <a:ext cx="784203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/>
              <a:t>Opwarming veroorzaakt door de totale uitstoot tot 2020</a:t>
            </a:r>
            <a:endParaRPr lang="en-US" sz="2600">
              <a:latin typeface="Arial"/>
              <a:ea typeface="Comic Sans MS" pitchFamily="-65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1336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765368"/>
            <a:ext cx="7619672" cy="59760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33212" y="11700"/>
            <a:ext cx="784203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/>
              <a:t>Opwarming veroorzaakt door de totale uitstoot tot 2050</a:t>
            </a:r>
            <a:endParaRPr lang="en-US" sz="2600">
              <a:latin typeface="Arial"/>
              <a:ea typeface="Comic Sans MS" pitchFamily="-65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65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764704"/>
            <a:ext cx="7619672" cy="59760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33212" y="11700"/>
            <a:ext cx="784203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/>
              <a:t>Opwarming veroorzaakt door de totale uitstoot tot 2100</a:t>
            </a:r>
            <a:endParaRPr lang="en-US" sz="2600">
              <a:latin typeface="Arial"/>
              <a:ea typeface="Comic Sans MS" pitchFamily="-65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128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764704"/>
            <a:ext cx="7619672" cy="59760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33212" y="11700"/>
            <a:ext cx="784203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/>
              <a:t>Opwarming veroorzaakt door de totale uitstoot tot 2100</a:t>
            </a:r>
            <a:endParaRPr lang="en-US" sz="2600">
              <a:latin typeface="Arial"/>
              <a:ea typeface="Comic Sans MS" pitchFamily="-65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059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764704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64799" y="11700"/>
            <a:ext cx="84435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/>
              <a:t>Om de </a:t>
            </a:r>
            <a:r>
              <a:rPr lang="en-US" sz="2200" dirty="0" err="1" smtClean="0"/>
              <a:t>opwarming</a:t>
            </a:r>
            <a:r>
              <a:rPr lang="en-US" sz="2200" dirty="0" smtClean="0"/>
              <a:t> met 66% </a:t>
            </a:r>
            <a:r>
              <a:rPr lang="en-US" sz="2200" dirty="0" err="1" smtClean="0"/>
              <a:t>zekerheid</a:t>
            </a:r>
            <a:r>
              <a:rPr lang="en-US" sz="2200" dirty="0" smtClean="0"/>
              <a:t> </a:t>
            </a:r>
            <a:r>
              <a:rPr lang="en-US" sz="2200" dirty="0"/>
              <a:t>tot 2°C </a:t>
            </a:r>
            <a:r>
              <a:rPr lang="en-US" sz="2200" dirty="0" err="1"/>
              <a:t>te</a:t>
            </a:r>
            <a:r>
              <a:rPr lang="en-US" sz="2200" dirty="0"/>
              <a:t> </a:t>
            </a:r>
            <a:r>
              <a:rPr lang="en-US" sz="2200" dirty="0" err="1"/>
              <a:t>beperken</a:t>
            </a:r>
            <a:r>
              <a:rPr lang="en-US" sz="2200" dirty="0"/>
              <a:t> </a:t>
            </a:r>
            <a:r>
              <a:rPr lang="en-US" sz="2200" dirty="0" err="1"/>
              <a:t>zou</a:t>
            </a:r>
            <a:r>
              <a:rPr lang="en-US" sz="2200" dirty="0"/>
              <a:t> de </a:t>
            </a:r>
            <a:r>
              <a:rPr lang="en-US" sz="2200" dirty="0" err="1"/>
              <a:t>totale</a:t>
            </a:r>
            <a:r>
              <a:rPr lang="en-US" sz="2200" dirty="0"/>
              <a:t> </a:t>
            </a:r>
            <a:r>
              <a:rPr lang="en-US" sz="2200" dirty="0" err="1"/>
              <a:t>cumulatieve</a:t>
            </a:r>
            <a:r>
              <a:rPr lang="en-US" sz="2200" dirty="0"/>
              <a:t> CO</a:t>
            </a:r>
            <a:r>
              <a:rPr lang="en-US" sz="2200" baseline="-25000" dirty="0"/>
              <a:t>2</a:t>
            </a:r>
            <a:r>
              <a:rPr lang="en-US" sz="2200" dirty="0"/>
              <a:t> </a:t>
            </a:r>
            <a:r>
              <a:rPr lang="en-US" sz="2200" dirty="0" err="1"/>
              <a:t>uitstoot</a:t>
            </a:r>
            <a:r>
              <a:rPr lang="en-US" sz="2200" dirty="0"/>
              <a:t> 1000 </a:t>
            </a:r>
            <a:r>
              <a:rPr lang="en-US" sz="2200" dirty="0" err="1"/>
              <a:t>GtC</a:t>
            </a:r>
            <a:r>
              <a:rPr lang="en-US" sz="2200" dirty="0"/>
              <a:t> </a:t>
            </a:r>
            <a:r>
              <a:rPr lang="en-US" sz="2200" dirty="0" err="1"/>
              <a:t>niet</a:t>
            </a:r>
            <a:r>
              <a:rPr lang="en-US" sz="2200" dirty="0"/>
              <a:t> </a:t>
            </a:r>
            <a:r>
              <a:rPr lang="en-US" sz="2200" dirty="0" err="1"/>
              <a:t>mogen</a:t>
            </a:r>
            <a:r>
              <a:rPr lang="en-US" sz="2200" dirty="0"/>
              <a:t> </a:t>
            </a:r>
            <a:r>
              <a:rPr lang="en-US" sz="2200" dirty="0" err="1"/>
              <a:t>overschrijden</a:t>
            </a:r>
            <a:r>
              <a:rPr lang="en-US" sz="2200" dirty="0"/>
              <a:t> </a:t>
            </a:r>
            <a:endParaRPr lang="en-US" sz="2200" dirty="0">
              <a:latin typeface="Arial"/>
              <a:ea typeface="Comic Sans MS" pitchFamily="-65" charset="0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91" y="836712"/>
            <a:ext cx="7665633" cy="59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1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60" y="997279"/>
            <a:ext cx="6904211" cy="5266476"/>
          </a:xfrm>
          <a:prstGeom prst="rect">
            <a:avLst/>
          </a:prstGeom>
        </p:spPr>
      </p:pic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367260" y="1735305"/>
            <a:ext cx="675400" cy="4542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latin typeface="Arial" pitchFamily="-106" charset="0"/>
              </a:rPr>
              <a:t>CO</a:t>
            </a:r>
            <a:r>
              <a:rPr lang="en-US" sz="1800" baseline="-25000">
                <a:latin typeface="Arial" pitchFamily="-106" charset="0"/>
              </a:rPr>
              <a:t>2</a:t>
            </a:r>
          </a:p>
        </p:txBody>
      </p:sp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367260" y="3292235"/>
            <a:ext cx="685800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latin typeface="Arial" pitchFamily="-106" charset="0"/>
              </a:rPr>
              <a:t>CH</a:t>
            </a:r>
            <a:r>
              <a:rPr lang="en-US" sz="1800" baseline="-25000">
                <a:latin typeface="Arial" pitchFamily="-106" charset="0"/>
              </a:rPr>
              <a:t>4</a:t>
            </a:r>
          </a:p>
        </p:txBody>
      </p:sp>
      <p:sp>
        <p:nvSpPr>
          <p:cNvPr id="198662" name="Rectangle 6"/>
          <p:cNvSpPr>
            <a:spLocks noChangeArrowheads="1"/>
          </p:cNvSpPr>
          <p:nvPr/>
        </p:nvSpPr>
        <p:spPr bwMode="auto">
          <a:xfrm>
            <a:off x="367260" y="4878071"/>
            <a:ext cx="675400" cy="4536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>
                <a:latin typeface="Arial" pitchFamily="-106" charset="0"/>
              </a:rPr>
              <a:t>N</a:t>
            </a:r>
            <a:r>
              <a:rPr lang="en-US" sz="1800" baseline="-25000">
                <a:latin typeface="Arial" pitchFamily="-106" charset="0"/>
              </a:rPr>
              <a:t>2</a:t>
            </a:r>
            <a:r>
              <a:rPr lang="en-US" sz="1800">
                <a:latin typeface="Arial" pitchFamily="-106" charset="0"/>
              </a:rPr>
              <a:t>O</a:t>
            </a:r>
          </a:p>
        </p:txBody>
      </p:sp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497463" y="9977"/>
            <a:ext cx="8247048" cy="7291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800"/>
              <a:t>Verandering in de concentraties van koolstofdioxide, methaan, en stikstofoxide over de laatste 2000 jaar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59315" y="6415414"/>
            <a:ext cx="1528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IPCC AR5 (2013)</a:t>
            </a: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4763" y="908789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5790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610" y="1224136"/>
            <a:ext cx="7107789" cy="558924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64800" y="157125"/>
            <a:ext cx="882166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/>
              <a:t>Rekening houdend met andere broeikasgassen zou de totale cumulatieve CO</a:t>
            </a:r>
            <a:r>
              <a:rPr lang="en-US" sz="2200" baseline="-25000"/>
              <a:t>2</a:t>
            </a:r>
            <a:r>
              <a:rPr lang="en-US" sz="2200"/>
              <a:t> uitstoot 800 GtC niet mogen overschrijden om onder 2°C te blijven</a:t>
            </a:r>
            <a:endParaRPr lang="en-US" sz="2200">
              <a:latin typeface="Arial"/>
              <a:ea typeface="Comic Sans MS" pitchFamily="-65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537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980728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23528" y="176515"/>
            <a:ext cx="86148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Tussen 1870 en 2013 werd reeds 550 ±60 GtC uitgestoten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84" y="1556792"/>
            <a:ext cx="6135322" cy="4824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5641" y="2088524"/>
            <a:ext cx="270085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/>
              <a:t>Dat geeft nog een koolstofbudget van 250 GtC voor de toekomst om onder de 2°C grens te blijven</a:t>
            </a:r>
          </a:p>
          <a:p>
            <a:pPr marL="342900" indent="-342900">
              <a:buFont typeface="Arial"/>
              <a:buChar char="•"/>
            </a:pPr>
            <a:endParaRPr lang="en-US" sz="2200"/>
          </a:p>
          <a:p>
            <a:pPr marL="342900" indent="-342900">
              <a:buFont typeface="Arial"/>
              <a:buChar char="•"/>
            </a:pPr>
            <a:r>
              <a:rPr lang="en-US" sz="2200"/>
              <a:t>Aan de huidige uitstoot van 10 GtC per jaar is dat nog 25 jaar</a:t>
            </a:r>
          </a:p>
        </p:txBody>
      </p:sp>
    </p:spTree>
    <p:extLst>
      <p:ext uri="{BB962C8B-B14F-4D97-AF65-F5344CB8AC3E}">
        <p14:creationId xmlns:p14="http://schemas.microsoft.com/office/powerpoint/2010/main" val="373277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/>
          <p:cNvSpPr/>
          <p:nvPr/>
        </p:nvSpPr>
        <p:spPr>
          <a:xfrm>
            <a:off x="392680" y="5256483"/>
            <a:ext cx="8337097" cy="1462354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374140" y="5248506"/>
            <a:ext cx="84126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Het </a:t>
            </a:r>
            <a:r>
              <a:rPr lang="en-US" sz="2100" dirty="0" err="1">
                <a:solidFill>
                  <a:srgbClr val="000000"/>
                </a:solidFill>
              </a:rPr>
              <a:t>beperken</a:t>
            </a:r>
            <a:r>
              <a:rPr lang="en-US" sz="2100" dirty="0">
                <a:solidFill>
                  <a:srgbClr val="000000"/>
                </a:solidFill>
              </a:rPr>
              <a:t> van de </a:t>
            </a:r>
            <a:r>
              <a:rPr lang="en-US" sz="2100" dirty="0" err="1">
                <a:solidFill>
                  <a:srgbClr val="000000"/>
                </a:solidFill>
              </a:rPr>
              <a:t>klimaatsverandering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vereist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een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substantiële</a:t>
            </a:r>
            <a:r>
              <a:rPr lang="en-US" sz="2100" dirty="0">
                <a:solidFill>
                  <a:srgbClr val="000000"/>
                </a:solidFill>
              </a:rPr>
              <a:t> en </a:t>
            </a:r>
            <a:r>
              <a:rPr lang="en-US" sz="2100" dirty="0" err="1">
                <a:solidFill>
                  <a:srgbClr val="000000"/>
                </a:solidFill>
              </a:rPr>
              <a:t>volgehouden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vermindering</a:t>
            </a:r>
            <a:r>
              <a:rPr lang="en-US" sz="2100" dirty="0">
                <a:solidFill>
                  <a:srgbClr val="000000"/>
                </a:solidFill>
              </a:rPr>
              <a:t> van de </a:t>
            </a:r>
            <a:r>
              <a:rPr lang="en-US" sz="2100" dirty="0" err="1">
                <a:solidFill>
                  <a:srgbClr val="000000"/>
                </a:solidFill>
              </a:rPr>
              <a:t>uitstoot</a:t>
            </a:r>
            <a:r>
              <a:rPr lang="en-US" sz="2100" dirty="0">
                <a:solidFill>
                  <a:srgbClr val="000000"/>
                </a:solidFill>
              </a:rPr>
              <a:t> van </a:t>
            </a:r>
            <a:r>
              <a:rPr lang="en-US" sz="2100" dirty="0" err="1">
                <a:solidFill>
                  <a:srgbClr val="000000"/>
                </a:solidFill>
              </a:rPr>
              <a:t>broeikasgassen</a:t>
            </a:r>
            <a:endParaRPr lang="en-US" sz="21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</a:rPr>
              <a:t>Aan</a:t>
            </a:r>
            <a:r>
              <a:rPr lang="en-US" sz="2100" dirty="0">
                <a:solidFill>
                  <a:srgbClr val="000000"/>
                </a:solidFill>
              </a:rPr>
              <a:t> de </a:t>
            </a:r>
            <a:r>
              <a:rPr lang="en-US" sz="2100" dirty="0" err="1">
                <a:solidFill>
                  <a:srgbClr val="000000"/>
                </a:solidFill>
              </a:rPr>
              <a:t>huidige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uitstoot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zal</a:t>
            </a:r>
            <a:r>
              <a:rPr lang="en-US" sz="2100" dirty="0">
                <a:solidFill>
                  <a:srgbClr val="000000"/>
                </a:solidFill>
              </a:rPr>
              <a:t> het </a:t>
            </a:r>
            <a:r>
              <a:rPr lang="en-US" sz="2100" dirty="0" err="1">
                <a:solidFill>
                  <a:srgbClr val="000000"/>
                </a:solidFill>
              </a:rPr>
              <a:t>koolstofbudget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nodig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om</a:t>
            </a:r>
            <a:r>
              <a:rPr lang="en-US" sz="2100" dirty="0">
                <a:solidFill>
                  <a:srgbClr val="000000"/>
                </a:solidFill>
              </a:rPr>
              <a:t> de </a:t>
            </a:r>
            <a:r>
              <a:rPr lang="en-US" sz="2100" dirty="0" err="1">
                <a:solidFill>
                  <a:srgbClr val="000000"/>
                </a:solidFill>
              </a:rPr>
              <a:t>opwarming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onder</a:t>
            </a:r>
            <a:r>
              <a:rPr lang="en-US" sz="2100" dirty="0">
                <a:solidFill>
                  <a:srgbClr val="000000"/>
                </a:solidFill>
              </a:rPr>
              <a:t> 2°C </a:t>
            </a:r>
            <a:r>
              <a:rPr lang="en-US" sz="2100" dirty="0" err="1">
                <a:solidFill>
                  <a:srgbClr val="000000"/>
                </a:solidFill>
              </a:rPr>
              <a:t>te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houden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i="1" dirty="0" err="1">
                <a:solidFill>
                  <a:srgbClr val="000000"/>
                </a:solidFill>
              </a:rPr>
              <a:t>waarschijnlijk</a:t>
            </a:r>
            <a:r>
              <a:rPr lang="en-US" sz="2100" i="1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opgebruikt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zijn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tegen</a:t>
            </a:r>
            <a:r>
              <a:rPr lang="en-US" sz="2100" dirty="0">
                <a:solidFill>
                  <a:srgbClr val="000000"/>
                </a:solidFill>
              </a:rPr>
              <a:t> 2040</a:t>
            </a:r>
          </a:p>
        </p:txBody>
      </p:sp>
      <p:sp>
        <p:nvSpPr>
          <p:cNvPr id="6" name="Textfeld 5"/>
          <p:cNvSpPr txBox="1"/>
          <p:nvPr/>
        </p:nvSpPr>
        <p:spPr>
          <a:xfrm rot="16200000">
            <a:off x="7829750" y="2305295"/>
            <a:ext cx="1970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smtClean="0">
                <a:solidFill>
                  <a:schemeClr val="bg1"/>
                </a:solidFill>
              </a:rPr>
              <a:t>(IPCC 2013, Fig. SPM.10)</a:t>
            </a:r>
            <a:endParaRPr lang="de-CH" sz="1200">
              <a:solidFill>
                <a:schemeClr val="bg1"/>
              </a:solidFill>
            </a:endParaRPr>
          </a:p>
        </p:txBody>
      </p:sp>
      <p:pic>
        <p:nvPicPr>
          <p:cNvPr id="2" name="Picture 1" descr="SPM Fig10_approved_subject_to_copyed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35" y="152224"/>
            <a:ext cx="6201833" cy="48645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44906" y="4897726"/>
            <a:ext cx="1528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IPCC AR5 (2013)</a:t>
            </a:r>
          </a:p>
        </p:txBody>
      </p:sp>
    </p:spTree>
    <p:extLst>
      <p:ext uri="{BB962C8B-B14F-4D97-AF65-F5344CB8AC3E}">
        <p14:creationId xmlns:p14="http://schemas.microsoft.com/office/powerpoint/2010/main" val="425594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52" r="-11652"/>
          <a:stretch/>
        </p:blipFill>
        <p:spPr>
          <a:xfrm>
            <a:off x="323528" y="1098040"/>
            <a:ext cx="8500361" cy="4923248"/>
          </a:xfrm>
          <a:prstGeom prst="rect">
            <a:avLst/>
          </a:prstGeom>
        </p:spPr>
      </p:pic>
      <p:pic>
        <p:nvPicPr>
          <p:cNvPr id="8" name="Picture 7" descr="GCProject-white-CMJ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6295981"/>
            <a:ext cx="1207600" cy="517395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" y="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700" dirty="0"/>
              <a:t>De </a:t>
            </a:r>
            <a:r>
              <a:rPr lang="en-US" sz="2700" dirty="0" err="1"/>
              <a:t>realiteit</a:t>
            </a:r>
            <a:r>
              <a:rPr lang="en-US" sz="2700" dirty="0"/>
              <a:t> tot </a:t>
            </a:r>
            <a:r>
              <a:rPr lang="en-US" sz="2700" dirty="0" err="1"/>
              <a:t>dusver</a:t>
            </a:r>
            <a:r>
              <a:rPr lang="en-US" sz="2700" dirty="0"/>
              <a:t>: </a:t>
            </a:r>
            <a:r>
              <a:rPr lang="en-US" sz="2700" dirty="0" err="1"/>
              <a:t>sterk</a:t>
            </a:r>
            <a:r>
              <a:rPr lang="en-US" sz="2700" dirty="0"/>
              <a:t> </a:t>
            </a:r>
            <a:r>
              <a:rPr lang="en-US" sz="2700" dirty="0" err="1"/>
              <a:t>stijgende</a:t>
            </a:r>
            <a:r>
              <a:rPr lang="en-US" sz="2700" dirty="0"/>
              <a:t> </a:t>
            </a:r>
            <a:r>
              <a:rPr lang="en-US" sz="2700" dirty="0" err="1"/>
              <a:t>globale</a:t>
            </a:r>
            <a:r>
              <a:rPr lang="en-US" sz="2700" dirty="0"/>
              <a:t> CO</a:t>
            </a:r>
            <a:r>
              <a:rPr lang="en-US" sz="2700" baseline="-25000" dirty="0"/>
              <a:t>2</a:t>
            </a:r>
            <a:r>
              <a:rPr lang="en-US" sz="2700" dirty="0"/>
              <a:t> </a:t>
            </a:r>
            <a:r>
              <a:rPr lang="en-US" sz="2700" dirty="0" err="1"/>
              <a:t>emissies</a:t>
            </a:r>
            <a:r>
              <a:rPr lang="en-US" sz="2700" dirty="0"/>
              <a:t> </a:t>
            </a:r>
            <a:r>
              <a:rPr lang="en-US" sz="2700" dirty="0" err="1" smtClean="0"/>
              <a:t>hoofdzakelijk</a:t>
            </a:r>
            <a:r>
              <a:rPr lang="en-US" sz="2700" dirty="0" smtClean="0"/>
              <a:t> van </a:t>
            </a:r>
            <a:r>
              <a:rPr lang="en-US" sz="2700" dirty="0"/>
              <a:t>de </a:t>
            </a:r>
            <a:r>
              <a:rPr lang="en-US" sz="2700" dirty="0" err="1"/>
              <a:t>verbranding</a:t>
            </a:r>
            <a:r>
              <a:rPr lang="en-US" sz="2700" dirty="0"/>
              <a:t> van </a:t>
            </a:r>
            <a:r>
              <a:rPr lang="en-US" sz="2700" dirty="0" err="1"/>
              <a:t>fossiele</a:t>
            </a:r>
            <a:r>
              <a:rPr lang="en-US" sz="2700" dirty="0"/>
              <a:t> </a:t>
            </a:r>
            <a:r>
              <a:rPr lang="en-US" sz="2700" dirty="0" err="1"/>
              <a:t>brandstoffen</a:t>
            </a:r>
            <a:r>
              <a:rPr lang="en-US" sz="27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7208" y="5880482"/>
            <a:ext cx="6827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Gemiddeld stijgingsritme sinds 2000 drie maal groter dan in de jaren negentig…</a:t>
            </a:r>
          </a:p>
        </p:txBody>
      </p:sp>
    </p:spTree>
    <p:extLst>
      <p:ext uri="{BB962C8B-B14F-4D97-AF65-F5344CB8AC3E}">
        <p14:creationId xmlns:p14="http://schemas.microsoft.com/office/powerpoint/2010/main" val="200347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5434" y="874659"/>
            <a:ext cx="7567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Top vier uitstoters in 2013 stonden in voor 58% van de globale uitstoot </a:t>
            </a:r>
          </a:p>
          <a:p>
            <a:r>
              <a:rPr lang="en-US" sz="2000"/>
              <a:t>China (28%), Verenigde Staten(14%), EU28 (10%), India (7%)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009" y="36956"/>
            <a:ext cx="8511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De belangrijkste uitstoters van broeikasgassen (absoluut)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764704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8" name="Picture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52" r="-11652"/>
          <a:stretch/>
        </p:blipFill>
        <p:spPr>
          <a:xfrm>
            <a:off x="251520" y="1675543"/>
            <a:ext cx="8622204" cy="4993817"/>
          </a:xfrm>
          <a:prstGeom prst="rect">
            <a:avLst/>
          </a:prstGeom>
        </p:spPr>
      </p:pic>
      <p:pic>
        <p:nvPicPr>
          <p:cNvPr id="9" name="Picture 8" descr="GCProject-white-CMJ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6295981"/>
            <a:ext cx="1207600" cy="51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13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27579" y="935550"/>
            <a:ext cx="6688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ea typeface="ＭＳ Ｐゴシック" pitchFamily="34" charset="-128"/>
              </a:rPr>
              <a:t>De emissie per hoofd in China is in 2012 groter geworden dan die van de  EU28 en ligt 45% boven het globaal gemiddelde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928" y="32016"/>
            <a:ext cx="87980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Top uitstoters van fossiele brandstoffen (per hoofd)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764704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8" name="Picture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52" r="-11652"/>
          <a:stretch/>
        </p:blipFill>
        <p:spPr>
          <a:xfrm>
            <a:off x="323528" y="1656924"/>
            <a:ext cx="8568952" cy="4962974"/>
          </a:xfrm>
          <a:prstGeom prst="rect">
            <a:avLst/>
          </a:prstGeom>
        </p:spPr>
      </p:pic>
      <p:pic>
        <p:nvPicPr>
          <p:cNvPr id="9" name="Picture 8" descr="GCProject-white-CMJ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6295981"/>
            <a:ext cx="1207600" cy="51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644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1187624" y="0"/>
            <a:ext cx="6197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err="1" smtClean="0"/>
              <a:t>Historische</a:t>
            </a:r>
            <a:r>
              <a:rPr lang="en-US" sz="2800" dirty="0" smtClean="0"/>
              <a:t> </a:t>
            </a:r>
            <a:r>
              <a:rPr lang="en-US" sz="2800" dirty="0" err="1" smtClean="0"/>
              <a:t>cumulatieve</a:t>
            </a:r>
            <a:r>
              <a:rPr lang="en-US" sz="2800" dirty="0" smtClean="0"/>
              <a:t> </a:t>
            </a:r>
            <a:r>
              <a:rPr lang="en-US" sz="2800" dirty="0" err="1" smtClean="0"/>
              <a:t>uitstoot</a:t>
            </a:r>
            <a:r>
              <a:rPr lang="en-US" sz="2800" dirty="0" smtClean="0"/>
              <a:t> per land</a:t>
            </a:r>
            <a:endParaRPr lang="en-US" sz="2800" dirty="0">
              <a:latin typeface="Arial"/>
              <a:ea typeface="Comic Sans MS" pitchFamily="-65" charset="0"/>
              <a:cs typeface="Arial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7310" y="764704"/>
            <a:ext cx="7882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Cumulatieve</a:t>
            </a:r>
            <a:r>
              <a:rPr lang="en-US" dirty="0" smtClean="0"/>
              <a:t> </a:t>
            </a:r>
            <a:r>
              <a:rPr lang="en-US" dirty="0" err="1" smtClean="0"/>
              <a:t>uitstoot</a:t>
            </a:r>
            <a:r>
              <a:rPr lang="en-US" dirty="0" smtClean="0"/>
              <a:t> van </a:t>
            </a:r>
            <a:r>
              <a:rPr lang="en-US" dirty="0" err="1" smtClean="0"/>
              <a:t>fossiele</a:t>
            </a:r>
            <a:r>
              <a:rPr lang="en-US" dirty="0" smtClean="0"/>
              <a:t> </a:t>
            </a:r>
            <a:r>
              <a:rPr lang="en-US" dirty="0" err="1" smtClean="0"/>
              <a:t>brandstoffen</a:t>
            </a:r>
            <a:r>
              <a:rPr lang="en-US" dirty="0" smtClean="0"/>
              <a:t> en </a:t>
            </a:r>
            <a:r>
              <a:rPr lang="en-US" dirty="0" err="1" smtClean="0"/>
              <a:t>cementproductie</a:t>
            </a:r>
            <a:r>
              <a:rPr lang="en-US" dirty="0" smtClean="0"/>
              <a:t> </a:t>
            </a:r>
            <a:r>
              <a:rPr lang="en-US" dirty="0"/>
              <a:t>(1870–2013):</a:t>
            </a:r>
          </a:p>
          <a:p>
            <a:pPr algn="ctr"/>
            <a:r>
              <a:rPr lang="en-US" dirty="0" smtClean="0"/>
              <a:t>VS </a:t>
            </a:r>
            <a:r>
              <a:rPr lang="en-US" dirty="0"/>
              <a:t>(26%), EU28 (23%), China (11%), </a:t>
            </a:r>
            <a:r>
              <a:rPr lang="en-US" dirty="0" smtClean="0"/>
              <a:t>en </a:t>
            </a:r>
            <a:r>
              <a:rPr lang="en-US" dirty="0"/>
              <a:t>India (3%)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verantwoordelijk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63%</a:t>
            </a:r>
            <a:endParaRPr lang="en-US" dirty="0"/>
          </a:p>
        </p:txBody>
      </p:sp>
      <p:pic>
        <p:nvPicPr>
          <p:cNvPr id="6" name="Picture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52" r="-11652"/>
          <a:stretch/>
        </p:blipFill>
        <p:spPr>
          <a:xfrm>
            <a:off x="540000" y="1440000"/>
            <a:ext cx="8080375" cy="46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0081" y="6095037"/>
            <a:ext cx="67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Cumulatieve</a:t>
            </a:r>
            <a:r>
              <a:rPr lang="en-GB" dirty="0" smtClean="0"/>
              <a:t> </a:t>
            </a:r>
            <a:r>
              <a:rPr lang="en-GB" dirty="0" err="1" smtClean="0"/>
              <a:t>uitstoot</a:t>
            </a:r>
            <a:r>
              <a:rPr lang="en-GB" dirty="0" smtClean="0"/>
              <a:t> </a:t>
            </a:r>
            <a:r>
              <a:rPr lang="en-GB" dirty="0"/>
              <a:t>(1990</a:t>
            </a:r>
            <a:r>
              <a:rPr lang="en-GB" altLang="en-US" dirty="0">
                <a:ea typeface="ＭＳ Ｐゴシック" pitchFamily="34" charset="-128"/>
              </a:rPr>
              <a:t>–</a:t>
            </a:r>
            <a:r>
              <a:rPr lang="en-GB" dirty="0"/>
              <a:t>2013) </a:t>
            </a:r>
            <a:endParaRPr lang="en-GB" dirty="0" smtClean="0"/>
          </a:p>
          <a:p>
            <a:r>
              <a:rPr lang="en-GB" dirty="0" smtClean="0"/>
              <a:t>VS </a:t>
            </a:r>
            <a:r>
              <a:rPr lang="en-GB" dirty="0"/>
              <a:t>(20%), </a:t>
            </a:r>
            <a:r>
              <a:rPr lang="en-GB" dirty="0" smtClean="0"/>
              <a:t>China </a:t>
            </a:r>
            <a:r>
              <a:rPr lang="en-GB" dirty="0"/>
              <a:t>(20%), EU28 (14%), India (5%)</a:t>
            </a:r>
            <a:endParaRPr lang="en-US" dirty="0"/>
          </a:p>
        </p:txBody>
      </p:sp>
      <p:pic>
        <p:nvPicPr>
          <p:cNvPr id="7" name="Picture 6" descr="GCProject-white-CMJ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888" y="5517232"/>
            <a:ext cx="1207600" cy="51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4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0" y="985458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6" name="Picture 5" descr="Raupach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35684"/>
            <a:ext cx="7697989" cy="34800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93" y="75858"/>
            <a:ext cx="8940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Om de </a:t>
            </a:r>
            <a:r>
              <a:rPr lang="en-GB" sz="2200" dirty="0" err="1">
                <a:solidFill>
                  <a:srgbClr val="000000"/>
                </a:solidFill>
                <a:latin typeface="Arial"/>
                <a:cs typeface="Arial"/>
              </a:rPr>
              <a:t>globale</a:t>
            </a: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2200" dirty="0" err="1">
                <a:solidFill>
                  <a:srgbClr val="000000"/>
                </a:solidFill>
                <a:latin typeface="Arial"/>
                <a:cs typeface="Arial"/>
              </a:rPr>
              <a:t>opwarming</a:t>
            </a: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2200" dirty="0" err="1">
                <a:solidFill>
                  <a:srgbClr val="000000"/>
                </a:solidFill>
                <a:latin typeface="Arial"/>
                <a:cs typeface="Arial"/>
              </a:rPr>
              <a:t>beneden</a:t>
            </a: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 2°C </a:t>
            </a:r>
            <a:r>
              <a:rPr lang="en-GB" sz="2200" dirty="0" err="1">
                <a:solidFill>
                  <a:srgbClr val="000000"/>
                </a:solidFill>
                <a:latin typeface="Arial"/>
                <a:cs typeface="Arial"/>
              </a:rPr>
              <a:t>te</a:t>
            </a: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2200" dirty="0" err="1">
                <a:solidFill>
                  <a:srgbClr val="000000"/>
                </a:solidFill>
                <a:latin typeface="Arial"/>
                <a:cs typeface="Arial"/>
              </a:rPr>
              <a:t>houden</a:t>
            </a: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2200" dirty="0" err="1">
                <a:solidFill>
                  <a:srgbClr val="000000"/>
                </a:solidFill>
                <a:latin typeface="Arial"/>
                <a:cs typeface="Arial"/>
              </a:rPr>
              <a:t>moet</a:t>
            </a: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 twee-</a:t>
            </a:r>
            <a:r>
              <a:rPr lang="en-GB" sz="2200" dirty="0" err="1">
                <a:solidFill>
                  <a:srgbClr val="000000"/>
                </a:solidFill>
                <a:latin typeface="Arial"/>
                <a:cs typeface="Arial"/>
              </a:rPr>
              <a:t>derde</a:t>
            </a: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 van </a:t>
            </a:r>
            <a:r>
              <a:rPr lang="en-GB" sz="2200" dirty="0" smtClean="0">
                <a:solidFill>
                  <a:srgbClr val="000000"/>
                </a:solidFill>
                <a:latin typeface="Arial"/>
                <a:cs typeface="Arial"/>
              </a:rPr>
              <a:t>de reserves </a:t>
            </a:r>
            <a:r>
              <a:rPr lang="en-GB" sz="2200" dirty="0" err="1" smtClean="0">
                <a:solidFill>
                  <a:srgbClr val="000000"/>
                </a:solidFill>
                <a:latin typeface="Arial"/>
                <a:cs typeface="Arial"/>
              </a:rPr>
              <a:t>aan</a:t>
            </a:r>
            <a:r>
              <a:rPr lang="en-GB" sz="2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2200" dirty="0" err="1">
                <a:solidFill>
                  <a:srgbClr val="000000"/>
                </a:solidFill>
                <a:latin typeface="Arial"/>
                <a:cs typeface="Arial"/>
              </a:rPr>
              <a:t>fossiele</a:t>
            </a: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2200" dirty="0" err="1">
                <a:solidFill>
                  <a:srgbClr val="000000"/>
                </a:solidFill>
                <a:latin typeface="Arial"/>
                <a:cs typeface="Arial"/>
              </a:rPr>
              <a:t>brandstoffen</a:t>
            </a: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2200" dirty="0" err="1">
                <a:solidFill>
                  <a:srgbClr val="000000"/>
                </a:solidFill>
                <a:latin typeface="Arial"/>
                <a:cs typeface="Arial"/>
              </a:rPr>
              <a:t>onder</a:t>
            </a: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lang="en-GB" sz="2200" dirty="0" err="1">
                <a:solidFill>
                  <a:srgbClr val="000000"/>
                </a:solidFill>
                <a:latin typeface="Arial"/>
                <a:cs typeface="Arial"/>
              </a:rPr>
              <a:t>grond</a:t>
            </a: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2200" dirty="0" err="1" smtClean="0">
                <a:solidFill>
                  <a:srgbClr val="000000"/>
                </a:solidFill>
                <a:latin typeface="Arial"/>
                <a:cs typeface="Arial"/>
              </a:rPr>
              <a:t>blijven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285418" y="5428340"/>
            <a:ext cx="8678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Committed</a:t>
            </a:r>
            <a:r>
              <a:rPr lang="en-US" dirty="0"/>
              <a:t> = </a:t>
            </a:r>
            <a:r>
              <a:rPr lang="en-US" dirty="0" err="1" smtClean="0"/>
              <a:t>schatting</a:t>
            </a:r>
            <a:r>
              <a:rPr lang="en-US" dirty="0" smtClean="0"/>
              <a:t> van </a:t>
            </a:r>
            <a:r>
              <a:rPr lang="en-US" dirty="0" err="1" smtClean="0"/>
              <a:t>toekomstige</a:t>
            </a:r>
            <a:r>
              <a:rPr lang="en-US" dirty="0" smtClean="0"/>
              <a:t> </a:t>
            </a:r>
            <a:r>
              <a:rPr lang="en-US" dirty="0" err="1" smtClean="0"/>
              <a:t>emissies</a:t>
            </a:r>
            <a:r>
              <a:rPr lang="en-US" dirty="0" smtClean="0"/>
              <a:t> die nu al </a:t>
            </a:r>
            <a:r>
              <a:rPr lang="en-US" dirty="0" err="1" smtClean="0"/>
              <a:t>vastliggen</a:t>
            </a:r>
            <a:r>
              <a:rPr lang="en-US" dirty="0" smtClean="0"/>
              <a:t> </a:t>
            </a:r>
            <a:r>
              <a:rPr lang="en-US" dirty="0" err="1" smtClean="0"/>
              <a:t>binnen</a:t>
            </a:r>
            <a:r>
              <a:rPr lang="en-US" dirty="0" smtClean="0"/>
              <a:t> de </a:t>
            </a:r>
            <a:r>
              <a:rPr lang="en-US" dirty="0" err="1" smtClean="0"/>
              <a:t>levensduur</a:t>
            </a:r>
            <a:r>
              <a:rPr lang="en-US" dirty="0" smtClean="0"/>
              <a:t> van </a:t>
            </a:r>
            <a:r>
              <a:rPr lang="en-US" dirty="0" err="1" smtClean="0"/>
              <a:t>bestaande</a:t>
            </a:r>
            <a:r>
              <a:rPr lang="en-US" dirty="0" smtClean="0"/>
              <a:t> </a:t>
            </a:r>
            <a:r>
              <a:rPr lang="en-US" dirty="0" err="1" smtClean="0"/>
              <a:t>installaties</a:t>
            </a:r>
            <a:r>
              <a:rPr lang="en-US" dirty="0" smtClean="0"/>
              <a:t> die 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uitstoten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b="1" dirty="0" smtClean="0"/>
              <a:t>Unconventional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 smtClean="0"/>
              <a:t>olie</a:t>
            </a:r>
            <a:r>
              <a:rPr lang="en-US" dirty="0" smtClean="0"/>
              <a:t> en gas </a:t>
            </a:r>
            <a:r>
              <a:rPr lang="en-US" dirty="0" err="1" smtClean="0"/>
              <a:t>uit</a:t>
            </a:r>
            <a:r>
              <a:rPr lang="en-US" dirty="0" smtClean="0"/>
              <a:t> </a:t>
            </a:r>
            <a:r>
              <a:rPr lang="en-US" dirty="0" err="1" smtClean="0"/>
              <a:t>onconventionele</a:t>
            </a:r>
            <a:r>
              <a:rPr lang="en-US" dirty="0" smtClean="0"/>
              <a:t> </a:t>
            </a:r>
            <a:r>
              <a:rPr lang="en-US" dirty="0" err="1" smtClean="0"/>
              <a:t>bronnen</a:t>
            </a:r>
            <a:r>
              <a:rPr lang="en-US" dirty="0" smtClean="0"/>
              <a:t> </a:t>
            </a:r>
            <a:r>
              <a:rPr lang="en-US" dirty="0" err="1" smtClean="0"/>
              <a:t>zoals</a:t>
            </a:r>
            <a:r>
              <a:rPr lang="en-US" dirty="0" smtClean="0"/>
              <a:t> </a:t>
            </a:r>
            <a:r>
              <a:rPr lang="en-US" dirty="0" err="1" smtClean="0"/>
              <a:t>schalie</a:t>
            </a:r>
            <a:r>
              <a:rPr lang="en-US" dirty="0" smtClean="0"/>
              <a:t> en </a:t>
            </a:r>
            <a:r>
              <a:rPr lang="en-US" dirty="0" err="1" smtClean="0"/>
              <a:t>teerzanden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8539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8517" y="1075928"/>
            <a:ext cx="810599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err="1" smtClean="0"/>
              <a:t>Bedoeling</a:t>
            </a:r>
            <a:r>
              <a:rPr lang="en-US" sz="2200" dirty="0" smtClean="0"/>
              <a:t> is </a:t>
            </a:r>
            <a:r>
              <a:rPr lang="en-US" sz="2200" dirty="0" err="1" smtClean="0"/>
              <a:t>om</a:t>
            </a:r>
            <a:r>
              <a:rPr lang="en-US" sz="2200" dirty="0" smtClean="0"/>
              <a:t> tot </a:t>
            </a:r>
            <a:r>
              <a:rPr lang="en-US" sz="2200" dirty="0" err="1" smtClean="0"/>
              <a:t>een</a:t>
            </a:r>
            <a:r>
              <a:rPr lang="en-US" sz="2200" dirty="0" smtClean="0"/>
              <a:t> </a:t>
            </a:r>
            <a:r>
              <a:rPr lang="en-US" sz="2200" dirty="0" err="1" smtClean="0"/>
              <a:t>universeel</a:t>
            </a:r>
            <a:r>
              <a:rPr lang="en-US" sz="2200" dirty="0" smtClean="0"/>
              <a:t> en </a:t>
            </a:r>
            <a:r>
              <a:rPr lang="en-US" sz="2200" dirty="0" err="1" smtClean="0"/>
              <a:t>bindend</a:t>
            </a:r>
            <a:r>
              <a:rPr lang="en-US" sz="2200" dirty="0" smtClean="0"/>
              <a:t> </a:t>
            </a:r>
            <a:r>
              <a:rPr lang="en-US" sz="2200" dirty="0" err="1" smtClean="0"/>
              <a:t>klimaatsakkoord</a:t>
            </a:r>
            <a:r>
              <a:rPr lang="en-US" sz="2200" dirty="0" smtClean="0"/>
              <a:t> </a:t>
            </a:r>
            <a:r>
              <a:rPr lang="en-US" sz="2200" dirty="0" err="1" smtClean="0"/>
              <a:t>te</a:t>
            </a:r>
            <a:r>
              <a:rPr lang="en-US" sz="2200" dirty="0" smtClean="0"/>
              <a:t> </a:t>
            </a:r>
            <a:r>
              <a:rPr lang="en-US" sz="2200" dirty="0" err="1" smtClean="0"/>
              <a:t>komen</a:t>
            </a:r>
            <a:r>
              <a:rPr lang="en-US" sz="2200" dirty="0" smtClean="0"/>
              <a:t> </a:t>
            </a:r>
            <a:r>
              <a:rPr lang="en-US" sz="2200" dirty="0" err="1" smtClean="0"/>
              <a:t>om</a:t>
            </a:r>
            <a:r>
              <a:rPr lang="en-US" sz="2200" dirty="0" smtClean="0"/>
              <a:t> de </a:t>
            </a:r>
            <a:r>
              <a:rPr lang="en-US" sz="2200" dirty="0" err="1" smtClean="0"/>
              <a:t>koolstofuitstoot</a:t>
            </a:r>
            <a:r>
              <a:rPr lang="en-US" sz="2200" dirty="0" smtClean="0"/>
              <a:t> </a:t>
            </a:r>
            <a:r>
              <a:rPr lang="en-US" sz="2200" dirty="0" err="1" smtClean="0"/>
              <a:t>te</a:t>
            </a:r>
            <a:r>
              <a:rPr lang="en-US" sz="2200" dirty="0" smtClean="0"/>
              <a:t> </a:t>
            </a:r>
            <a:r>
              <a:rPr lang="en-US" sz="2200" dirty="0" err="1" smtClean="0"/>
              <a:t>beperken</a:t>
            </a:r>
            <a:endParaRPr lang="en-US" sz="22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200" dirty="0" err="1" smtClean="0"/>
              <a:t>Landen</a:t>
            </a:r>
            <a:r>
              <a:rPr lang="en-US" sz="2200" dirty="0" smtClean="0"/>
              <a:t> </a:t>
            </a:r>
            <a:r>
              <a:rPr lang="en-US" sz="2200" dirty="0" err="1" smtClean="0"/>
              <a:t>zijn</a:t>
            </a:r>
            <a:r>
              <a:rPr lang="en-US" sz="2200" dirty="0" smtClean="0"/>
              <a:t> </a:t>
            </a:r>
            <a:r>
              <a:rPr lang="en-US" sz="2200" dirty="0" err="1" smtClean="0"/>
              <a:t>gevraagd</a:t>
            </a:r>
            <a:r>
              <a:rPr lang="en-US" sz="2200" dirty="0" smtClean="0"/>
              <a:t> </a:t>
            </a:r>
            <a:r>
              <a:rPr lang="en-US" sz="2200" dirty="0" err="1" smtClean="0"/>
              <a:t>om</a:t>
            </a:r>
            <a:r>
              <a:rPr lang="en-US" sz="2200" dirty="0" smtClean="0"/>
              <a:t> </a:t>
            </a:r>
            <a:r>
              <a:rPr lang="en-US" sz="2200" dirty="0" err="1" smtClean="0"/>
              <a:t>vrijwillig</a:t>
            </a:r>
            <a:r>
              <a:rPr lang="en-US" sz="2200" dirty="0" smtClean="0"/>
              <a:t> </a:t>
            </a:r>
            <a:r>
              <a:rPr lang="en-US" sz="2200" dirty="0" err="1" smtClean="0"/>
              <a:t>een</a:t>
            </a:r>
            <a:r>
              <a:rPr lang="en-US" sz="2200" dirty="0" smtClean="0"/>
              <a:t> </a:t>
            </a:r>
            <a:r>
              <a:rPr lang="en-US" sz="2200" dirty="0" err="1" smtClean="0"/>
              <a:t>uitstootbeperking</a:t>
            </a:r>
            <a:r>
              <a:rPr lang="en-US" sz="2200" dirty="0" smtClean="0"/>
              <a:t> </a:t>
            </a:r>
            <a:r>
              <a:rPr lang="en-US" sz="2200" dirty="0" err="1" smtClean="0"/>
              <a:t>voor</a:t>
            </a:r>
            <a:r>
              <a:rPr lang="en-US" sz="2200" dirty="0" smtClean="0"/>
              <a:t> </a:t>
            </a:r>
            <a:r>
              <a:rPr lang="en-US" sz="2200" dirty="0" err="1" smtClean="0"/>
              <a:t>te</a:t>
            </a:r>
            <a:r>
              <a:rPr lang="en-US" sz="2200" dirty="0" smtClean="0"/>
              <a:t> </a:t>
            </a:r>
            <a:r>
              <a:rPr lang="en-US" sz="2200" dirty="0" err="1" smtClean="0"/>
              <a:t>stellen</a:t>
            </a:r>
            <a:r>
              <a:rPr lang="en-US" sz="2200" dirty="0" smtClean="0"/>
              <a:t> (‘pledges’)</a:t>
            </a:r>
            <a:endParaRPr lang="en-US" sz="2200" dirty="0"/>
          </a:p>
          <a:p>
            <a:pPr marL="1257300" lvl="2" indent="-342900">
              <a:buFont typeface="Courier New"/>
              <a:buChar char="o"/>
            </a:pPr>
            <a:r>
              <a:rPr lang="en-US" sz="2000" dirty="0" smtClean="0"/>
              <a:t>EU </a:t>
            </a:r>
            <a:r>
              <a:rPr lang="en-US" sz="2000" dirty="0" err="1" smtClean="0"/>
              <a:t>stelt</a:t>
            </a:r>
            <a:r>
              <a:rPr lang="en-US" sz="2000" dirty="0" smtClean="0"/>
              <a:t> 40% </a:t>
            </a:r>
            <a:r>
              <a:rPr lang="en-US" sz="2000" dirty="0" err="1" smtClean="0"/>
              <a:t>reductie</a:t>
            </a:r>
            <a:r>
              <a:rPr lang="en-US" sz="2000" dirty="0" smtClean="0"/>
              <a:t> </a:t>
            </a:r>
            <a:r>
              <a:rPr lang="en-US" sz="2000" dirty="0" err="1" smtClean="0"/>
              <a:t>voor</a:t>
            </a:r>
            <a:r>
              <a:rPr lang="en-US" sz="2000" dirty="0" smtClean="0"/>
              <a:t> </a:t>
            </a:r>
            <a:r>
              <a:rPr lang="en-US" sz="2000" dirty="0" err="1" smtClean="0"/>
              <a:t>tegen</a:t>
            </a:r>
            <a:r>
              <a:rPr lang="en-US" sz="2000" dirty="0" smtClean="0"/>
              <a:t> 2030 tov 1990</a:t>
            </a:r>
          </a:p>
          <a:p>
            <a:pPr marL="1257300" lvl="2" indent="-342900">
              <a:buFont typeface="Courier New"/>
              <a:buChar char="o"/>
            </a:pPr>
            <a:r>
              <a:rPr lang="en-US" sz="2000" dirty="0" smtClean="0"/>
              <a:t>VS </a:t>
            </a:r>
            <a:r>
              <a:rPr lang="en-US" sz="2000" dirty="0" err="1" smtClean="0"/>
              <a:t>stelt</a:t>
            </a:r>
            <a:r>
              <a:rPr lang="en-US" sz="2000" dirty="0" smtClean="0"/>
              <a:t> 30% </a:t>
            </a:r>
            <a:r>
              <a:rPr lang="en-US" sz="2000" dirty="0" err="1" smtClean="0"/>
              <a:t>reductie</a:t>
            </a:r>
            <a:r>
              <a:rPr lang="en-US" sz="2000" dirty="0" smtClean="0"/>
              <a:t> </a:t>
            </a:r>
            <a:r>
              <a:rPr lang="en-US" sz="2000" dirty="0" err="1" smtClean="0"/>
              <a:t>voor</a:t>
            </a:r>
            <a:r>
              <a:rPr lang="en-US" sz="2000" dirty="0" smtClean="0"/>
              <a:t> </a:t>
            </a:r>
            <a:r>
              <a:rPr lang="en-US" sz="2000" dirty="0" err="1" smtClean="0"/>
              <a:t>tegen</a:t>
            </a:r>
            <a:r>
              <a:rPr lang="en-US" sz="2000" dirty="0" smtClean="0"/>
              <a:t> 2030 tov 2005</a:t>
            </a:r>
          </a:p>
          <a:p>
            <a:pPr marL="1257300" lvl="2" indent="-342900">
              <a:buFont typeface="Courier New"/>
              <a:buChar char="o"/>
            </a:pPr>
            <a:r>
              <a:rPr lang="en-US" sz="2000" dirty="0" smtClean="0"/>
              <a:t>China </a:t>
            </a:r>
            <a:r>
              <a:rPr lang="en-US" sz="2000" dirty="0" err="1" smtClean="0"/>
              <a:t>belooft</a:t>
            </a:r>
            <a:r>
              <a:rPr lang="en-US" sz="2000" dirty="0" smtClean="0"/>
              <a:t> </a:t>
            </a:r>
            <a:r>
              <a:rPr lang="en-US" sz="2000" dirty="0" err="1" smtClean="0"/>
              <a:t>vanaf</a:t>
            </a:r>
            <a:r>
              <a:rPr lang="en-US" sz="2000" dirty="0" smtClean="0"/>
              <a:t> 2030 de </a:t>
            </a:r>
            <a:r>
              <a:rPr lang="en-US" sz="2000" dirty="0" err="1" smtClean="0"/>
              <a:t>uitstoot</a:t>
            </a:r>
            <a:r>
              <a:rPr lang="en-US" sz="2000" dirty="0" smtClean="0"/>
              <a:t> </a:t>
            </a:r>
            <a:r>
              <a:rPr lang="en-US" sz="2000" dirty="0" err="1" smtClean="0"/>
              <a:t>te</a:t>
            </a:r>
            <a:r>
              <a:rPr lang="en-US" sz="2000" dirty="0" smtClean="0"/>
              <a:t> </a:t>
            </a:r>
            <a:r>
              <a:rPr lang="en-US" sz="2000" dirty="0" err="1" smtClean="0"/>
              <a:t>verminderen</a:t>
            </a:r>
            <a:endParaRPr lang="en-US" sz="2000" dirty="0" smtClean="0"/>
          </a:p>
          <a:p>
            <a:pPr marL="1257300" lvl="2" indent="-342900">
              <a:buFont typeface="Courier New"/>
              <a:buChar char="o"/>
            </a:pPr>
            <a:r>
              <a:rPr lang="en-US" sz="2000" dirty="0" smtClean="0"/>
              <a:t>India </a:t>
            </a:r>
            <a:r>
              <a:rPr lang="en-US" sz="2000" dirty="0" err="1" smtClean="0"/>
              <a:t>belooft</a:t>
            </a:r>
            <a:r>
              <a:rPr lang="en-US" sz="2000" dirty="0" smtClean="0"/>
              <a:t> minder </a:t>
            </a:r>
            <a:r>
              <a:rPr lang="en-US" sz="2000" dirty="0" err="1" smtClean="0"/>
              <a:t>uitstoot</a:t>
            </a:r>
            <a:r>
              <a:rPr lang="en-US" sz="2000" dirty="0" smtClean="0"/>
              <a:t> per </a:t>
            </a:r>
            <a:r>
              <a:rPr lang="en-US" sz="2000" dirty="0" err="1" smtClean="0"/>
              <a:t>eenheid</a:t>
            </a:r>
            <a:r>
              <a:rPr lang="en-US" sz="2000" dirty="0" smtClean="0"/>
              <a:t> BNP </a:t>
            </a:r>
            <a:r>
              <a:rPr lang="en-US" sz="2000" dirty="0" err="1" smtClean="0"/>
              <a:t>tegen</a:t>
            </a:r>
            <a:r>
              <a:rPr lang="en-US" sz="2000" dirty="0" smtClean="0"/>
              <a:t> 2030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200" dirty="0" err="1" smtClean="0"/>
              <a:t>Huidige</a:t>
            </a:r>
            <a:r>
              <a:rPr lang="en-US" sz="2200" dirty="0" smtClean="0"/>
              <a:t> </a:t>
            </a:r>
            <a:r>
              <a:rPr lang="en-US" sz="2200" dirty="0" err="1" smtClean="0"/>
              <a:t>beloften</a:t>
            </a:r>
            <a:r>
              <a:rPr lang="en-US" sz="2200" dirty="0" smtClean="0"/>
              <a:t> </a:t>
            </a:r>
            <a:r>
              <a:rPr lang="en-US" sz="2200" dirty="0" err="1" smtClean="0"/>
              <a:t>zijn</a:t>
            </a:r>
            <a:r>
              <a:rPr lang="en-US" sz="2200" dirty="0" smtClean="0"/>
              <a:t> </a:t>
            </a:r>
            <a:r>
              <a:rPr lang="en-US" sz="2200" dirty="0" err="1" smtClean="0"/>
              <a:t>echter</a:t>
            </a:r>
            <a:r>
              <a:rPr lang="en-US" sz="2200" dirty="0" smtClean="0"/>
              <a:t> </a:t>
            </a:r>
            <a:r>
              <a:rPr lang="en-US" sz="2200" dirty="0" err="1" smtClean="0"/>
              <a:t>onvoldoende</a:t>
            </a:r>
            <a:r>
              <a:rPr lang="en-US" sz="2200" dirty="0" smtClean="0"/>
              <a:t> </a:t>
            </a:r>
            <a:r>
              <a:rPr lang="en-US" sz="2200" dirty="0" err="1" smtClean="0"/>
              <a:t>om</a:t>
            </a:r>
            <a:r>
              <a:rPr lang="en-US" sz="2200" dirty="0" smtClean="0"/>
              <a:t> </a:t>
            </a:r>
            <a:r>
              <a:rPr lang="en-US" sz="2200" dirty="0" err="1" smtClean="0"/>
              <a:t>onder</a:t>
            </a:r>
            <a:r>
              <a:rPr lang="en-US" sz="2200" dirty="0" smtClean="0"/>
              <a:t> 2°C </a:t>
            </a:r>
            <a:r>
              <a:rPr lang="en-US" sz="2200" dirty="0" err="1" smtClean="0"/>
              <a:t>te</a:t>
            </a:r>
            <a:r>
              <a:rPr lang="en-US" sz="2200" dirty="0" smtClean="0"/>
              <a:t> </a:t>
            </a:r>
            <a:r>
              <a:rPr lang="en-US" sz="2200" dirty="0" err="1" smtClean="0"/>
              <a:t>blijven</a:t>
            </a:r>
            <a:endParaRPr lang="en-US" sz="2200" dirty="0" smtClean="0"/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200" dirty="0" err="1" smtClean="0"/>
              <a:t>Discussiepunten</a:t>
            </a:r>
            <a:r>
              <a:rPr lang="en-US" sz="2200" dirty="0" smtClean="0"/>
              <a:t> </a:t>
            </a:r>
            <a:r>
              <a:rPr lang="en-US" sz="2200" dirty="0" err="1" smtClean="0"/>
              <a:t>zullen</a:t>
            </a:r>
            <a:r>
              <a:rPr lang="en-US" sz="2200" dirty="0" smtClean="0"/>
              <a:t> </a:t>
            </a:r>
            <a:r>
              <a:rPr lang="en-US" sz="2200" dirty="0" err="1" smtClean="0"/>
              <a:t>o.a</a:t>
            </a:r>
            <a:r>
              <a:rPr lang="en-US" sz="2200" dirty="0" smtClean="0"/>
              <a:t>. </a:t>
            </a:r>
            <a:r>
              <a:rPr lang="en-US" sz="2200" dirty="0" err="1" smtClean="0"/>
              <a:t>zijn</a:t>
            </a:r>
            <a:r>
              <a:rPr lang="en-US" sz="2200" dirty="0" smtClean="0"/>
              <a:t>:</a:t>
            </a:r>
            <a:endParaRPr lang="en-US" sz="2000" dirty="0" smtClean="0"/>
          </a:p>
          <a:p>
            <a:pPr marL="1257300" lvl="2" indent="-342900">
              <a:buFont typeface="Courier New"/>
              <a:buChar char="o"/>
            </a:pPr>
            <a:r>
              <a:rPr lang="en-US" sz="2000" dirty="0" smtClean="0"/>
              <a:t>Hoe </a:t>
            </a:r>
            <a:r>
              <a:rPr lang="en-US" sz="2000" dirty="0" err="1" smtClean="0"/>
              <a:t>grotere</a:t>
            </a:r>
            <a:r>
              <a:rPr lang="en-US" sz="2000" dirty="0" smtClean="0"/>
              <a:t> </a:t>
            </a:r>
            <a:r>
              <a:rPr lang="en-US" sz="2000" dirty="0" err="1" smtClean="0"/>
              <a:t>reducties</a:t>
            </a:r>
            <a:r>
              <a:rPr lang="en-US" sz="2000" dirty="0" smtClean="0"/>
              <a:t> </a:t>
            </a:r>
            <a:r>
              <a:rPr lang="en-US" sz="2000" dirty="0" err="1" smtClean="0"/>
              <a:t>bekomen</a:t>
            </a:r>
            <a:r>
              <a:rPr lang="en-US" sz="2000" dirty="0" smtClean="0"/>
              <a:t>?</a:t>
            </a:r>
          </a:p>
          <a:p>
            <a:pPr marL="1257300" lvl="2" indent="-342900">
              <a:buFont typeface="Courier New"/>
              <a:buChar char="o"/>
            </a:pPr>
            <a:r>
              <a:rPr lang="en-US" sz="2000" dirty="0" smtClean="0"/>
              <a:t>Hoe de </a:t>
            </a:r>
            <a:r>
              <a:rPr lang="en-US" sz="2000" dirty="0" err="1" smtClean="0"/>
              <a:t>beloften</a:t>
            </a:r>
            <a:r>
              <a:rPr lang="en-US" sz="2000" dirty="0" smtClean="0"/>
              <a:t> </a:t>
            </a:r>
            <a:r>
              <a:rPr lang="en-US" sz="2000" dirty="0" err="1" smtClean="0"/>
              <a:t>afdwingbaar</a:t>
            </a:r>
            <a:r>
              <a:rPr lang="en-US" sz="2000" dirty="0" smtClean="0"/>
              <a:t> </a:t>
            </a:r>
            <a:r>
              <a:rPr lang="en-US" sz="2000" dirty="0" err="1" smtClean="0"/>
              <a:t>te</a:t>
            </a:r>
            <a:r>
              <a:rPr lang="en-US" sz="2000" dirty="0" smtClean="0"/>
              <a:t> </a:t>
            </a:r>
            <a:r>
              <a:rPr lang="en-US" sz="2000" dirty="0" err="1" smtClean="0"/>
              <a:t>maken</a:t>
            </a:r>
            <a:r>
              <a:rPr lang="en-US" sz="2000" dirty="0" smtClean="0"/>
              <a:t>?</a:t>
            </a:r>
          </a:p>
          <a:p>
            <a:pPr marL="1257300" lvl="2" indent="-342900">
              <a:buFont typeface="Courier New"/>
              <a:buChar char="o"/>
            </a:pPr>
            <a:r>
              <a:rPr lang="en-US" sz="2000" dirty="0" err="1" smtClean="0"/>
              <a:t>Wie</a:t>
            </a:r>
            <a:r>
              <a:rPr lang="en-US" sz="2000" dirty="0" smtClean="0"/>
              <a:t> </a:t>
            </a:r>
            <a:r>
              <a:rPr lang="en-US" sz="2000" dirty="0" err="1" smtClean="0"/>
              <a:t>zal</a:t>
            </a:r>
            <a:r>
              <a:rPr lang="en-US" sz="2000" dirty="0" smtClean="0"/>
              <a:t> </a:t>
            </a:r>
            <a:r>
              <a:rPr lang="en-US" sz="2000" dirty="0" err="1" smtClean="0"/>
              <a:t>betalen</a:t>
            </a:r>
            <a:r>
              <a:rPr lang="en-US" sz="2000" dirty="0" smtClean="0"/>
              <a:t> </a:t>
            </a:r>
            <a:r>
              <a:rPr lang="en-US" sz="2000" dirty="0" err="1" smtClean="0"/>
              <a:t>voor</a:t>
            </a:r>
            <a:r>
              <a:rPr lang="en-US" sz="2000" dirty="0" smtClean="0"/>
              <a:t> het </a:t>
            </a:r>
            <a:r>
              <a:rPr lang="en-US" sz="2000" dirty="0" err="1" smtClean="0"/>
              <a:t>klimaatsfonds</a:t>
            </a:r>
            <a:r>
              <a:rPr lang="en-US" sz="2000" dirty="0" smtClean="0"/>
              <a:t> </a:t>
            </a:r>
            <a:r>
              <a:rPr lang="en-US" sz="2000" dirty="0" err="1" smtClean="0"/>
              <a:t>om</a:t>
            </a:r>
            <a:r>
              <a:rPr lang="en-US" sz="2000" dirty="0" smtClean="0"/>
              <a:t> de </a:t>
            </a:r>
            <a:r>
              <a:rPr lang="en-US" sz="2000" dirty="0" err="1" smtClean="0"/>
              <a:t>ontwikkelingslanden</a:t>
            </a:r>
            <a:r>
              <a:rPr lang="en-US" sz="2000" dirty="0" smtClean="0"/>
              <a:t> </a:t>
            </a:r>
            <a:r>
              <a:rPr lang="en-US" sz="2000" dirty="0" err="1" smtClean="0"/>
              <a:t>te</a:t>
            </a:r>
            <a:r>
              <a:rPr lang="en-US" sz="2000" dirty="0" smtClean="0"/>
              <a:t> </a:t>
            </a:r>
            <a:r>
              <a:rPr lang="en-US" sz="2000" dirty="0" err="1" smtClean="0"/>
              <a:t>helpen</a:t>
            </a:r>
            <a:r>
              <a:rPr lang="en-US" sz="2000" dirty="0" smtClean="0"/>
              <a:t> de </a:t>
            </a:r>
            <a:r>
              <a:rPr lang="en-US" sz="2000" dirty="0" err="1" smtClean="0"/>
              <a:t>gevolgen</a:t>
            </a:r>
            <a:r>
              <a:rPr lang="en-US" sz="2000" dirty="0" smtClean="0"/>
              <a:t> </a:t>
            </a:r>
            <a:r>
              <a:rPr lang="en-US" sz="2000" dirty="0" err="1" smtClean="0"/>
              <a:t>te</a:t>
            </a:r>
            <a:r>
              <a:rPr lang="en-US" sz="2000" dirty="0" smtClean="0"/>
              <a:t> </a:t>
            </a:r>
            <a:r>
              <a:rPr lang="en-US" sz="2000" dirty="0" err="1" smtClean="0"/>
              <a:t>dragen</a:t>
            </a:r>
            <a:r>
              <a:rPr lang="en-US" sz="2000" dirty="0" smtClean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7218" y="121889"/>
            <a:ext cx="54715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Wat</a:t>
            </a:r>
            <a:r>
              <a:rPr lang="en-US" sz="3200" dirty="0" smtClean="0"/>
              <a:t> </a:t>
            </a:r>
            <a:r>
              <a:rPr lang="en-US" sz="3200" dirty="0" err="1" smtClean="0"/>
              <a:t>te</a:t>
            </a:r>
            <a:r>
              <a:rPr lang="en-US" sz="3200" dirty="0" smtClean="0"/>
              <a:t> </a:t>
            </a:r>
            <a:r>
              <a:rPr lang="en-US" sz="3200" dirty="0" err="1" smtClean="0"/>
              <a:t>verwachten</a:t>
            </a:r>
            <a:r>
              <a:rPr lang="en-US" sz="3200" dirty="0" smtClean="0"/>
              <a:t> van COP21?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92485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7"/>
            <a:ext cx="8229600" cy="813933"/>
          </a:xfrm>
        </p:spPr>
        <p:txBody>
          <a:bodyPr/>
          <a:lstStyle/>
          <a:p>
            <a:r>
              <a:rPr lang="en-US" dirty="0" smtClean="0"/>
              <a:t>Meer </a:t>
            </a:r>
            <a:r>
              <a:rPr lang="en-US" dirty="0" err="1" smtClean="0"/>
              <a:t>informatie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2484"/>
            <a:ext cx="8229600" cy="509451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IPCC </a:t>
            </a:r>
            <a:r>
              <a:rPr lang="en-US" dirty="0" err="1" smtClean="0"/>
              <a:t>rapporten</a:t>
            </a:r>
            <a:r>
              <a:rPr lang="en-US" dirty="0" smtClean="0"/>
              <a:t>: </a:t>
            </a:r>
            <a:r>
              <a:rPr lang="en-US" dirty="0" smtClean="0">
                <a:hlinkClick r:id="rId4"/>
              </a:rPr>
              <a:t>www.ipcc.ch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Klimaatrapport</a:t>
            </a:r>
            <a:r>
              <a:rPr lang="en-US" dirty="0" smtClean="0"/>
              <a:t> </a:t>
            </a:r>
            <a:r>
              <a:rPr lang="en-US" dirty="0" err="1" smtClean="0"/>
              <a:t>Vlaamse</a:t>
            </a:r>
            <a:r>
              <a:rPr lang="en-US" dirty="0" smtClean="0"/>
              <a:t> </a:t>
            </a:r>
            <a:r>
              <a:rPr lang="en-US" dirty="0" err="1" smtClean="0"/>
              <a:t>Milieumaatschappij</a:t>
            </a:r>
            <a:r>
              <a:rPr lang="en-US" dirty="0" smtClean="0"/>
              <a:t>: </a:t>
            </a:r>
            <a:r>
              <a:rPr lang="en-US" dirty="0" smtClean="0">
                <a:hlinkClick r:id="rId5"/>
              </a:rPr>
              <a:t>www.vmm.be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Global Carbon Cycle </a:t>
            </a:r>
            <a:r>
              <a:rPr lang="en-US" dirty="0" smtClean="0"/>
              <a:t>Project: </a:t>
            </a:r>
            <a:r>
              <a:rPr lang="en-AU" dirty="0" smtClean="0">
                <a:cs typeface="Calibri"/>
                <a:hlinkClick r:id="rId6"/>
              </a:rPr>
              <a:t>www.globalcarbonproject.org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European Environment Agency: </a:t>
            </a:r>
            <a:r>
              <a:rPr lang="en-US" dirty="0" smtClean="0">
                <a:hlinkClick r:id="rId7"/>
              </a:rPr>
              <a:t>www.eea.europe.eu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6932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70615" y="69241"/>
            <a:ext cx="8122310" cy="9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>
                <a:solidFill>
                  <a:srgbClr val="3333FF"/>
                </a:solidFill>
              </a:rPr>
              <a:t>Gedetailleerde metingen op Hawaii en </a:t>
            </a:r>
          </a:p>
          <a:p>
            <a:pPr algn="ctr" eaLnBrk="0" hangingPunct="0"/>
            <a:r>
              <a:rPr lang="en-US" sz="3600">
                <a:solidFill>
                  <a:srgbClr val="3333FF"/>
                </a:solidFill>
              </a:rPr>
              <a:t>de Zuidpool sinds 1958</a:t>
            </a: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0" y="1309311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24039" y="1815516"/>
            <a:ext cx="22262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Laatste</a:t>
            </a:r>
            <a:r>
              <a:rPr lang="en-US" sz="2400" dirty="0"/>
              <a:t> </a:t>
            </a:r>
            <a:r>
              <a:rPr lang="en-US" sz="2400" dirty="0" err="1"/>
              <a:t>Ijstijd</a:t>
            </a:r>
            <a:r>
              <a:rPr lang="en-US" sz="2400" dirty="0"/>
              <a:t>:</a:t>
            </a:r>
          </a:p>
          <a:p>
            <a:r>
              <a:rPr lang="en-US" sz="2400" dirty="0"/>
              <a:t>		180 ppm</a:t>
            </a:r>
          </a:p>
          <a:p>
            <a:endParaRPr lang="en-US" sz="2400" dirty="0"/>
          </a:p>
          <a:p>
            <a:r>
              <a:rPr lang="en-US" sz="2400" dirty="0"/>
              <a:t>1800:	280 ppm</a:t>
            </a:r>
          </a:p>
          <a:p>
            <a:endParaRPr lang="en-US" sz="2400" dirty="0"/>
          </a:p>
          <a:p>
            <a:r>
              <a:rPr lang="en-US" sz="2400" dirty="0"/>
              <a:t>1958:	315 ppm</a:t>
            </a:r>
          </a:p>
          <a:p>
            <a:endParaRPr lang="en-US" sz="2400" dirty="0"/>
          </a:p>
          <a:p>
            <a:r>
              <a:rPr lang="en-US" sz="2400" b="1" dirty="0" smtClean="0"/>
              <a:t>2015:</a:t>
            </a:r>
            <a:r>
              <a:rPr lang="en-US" sz="2400" b="1" dirty="0"/>
              <a:t>	</a:t>
            </a:r>
            <a:r>
              <a:rPr lang="en-US" sz="2400" b="1" dirty="0" smtClean="0"/>
              <a:t>400 </a:t>
            </a:r>
            <a:r>
              <a:rPr lang="en-US" sz="2400" b="1" dirty="0"/>
              <a:t>ppm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83" y="1607696"/>
            <a:ext cx="6341456" cy="3731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5750" y="2445978"/>
            <a:ext cx="2283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Mauna Loa, Hawaii</a:t>
            </a:r>
          </a:p>
          <a:p>
            <a:r>
              <a:rPr lang="en-US" sz="2000"/>
              <a:t>Zuidpool, Antarctica</a:t>
            </a:r>
          </a:p>
        </p:txBody>
      </p:sp>
      <p:sp>
        <p:nvSpPr>
          <p:cNvPr id="10" name="Rechteck 3"/>
          <p:cNvSpPr/>
          <p:nvPr/>
        </p:nvSpPr>
        <p:spPr>
          <a:xfrm>
            <a:off x="94551" y="1461007"/>
            <a:ext cx="576064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TextBox 8"/>
          <p:cNvSpPr txBox="1"/>
          <p:nvPr/>
        </p:nvSpPr>
        <p:spPr>
          <a:xfrm>
            <a:off x="143916" y="5878728"/>
            <a:ext cx="8894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Momentele</a:t>
            </a:r>
            <a:r>
              <a:rPr lang="en-US" sz="2400" dirty="0"/>
              <a:t> </a:t>
            </a:r>
            <a:r>
              <a:rPr lang="en-US" sz="2400" dirty="0" err="1" smtClean="0"/>
              <a:t>concentratie</a:t>
            </a:r>
            <a:r>
              <a:rPr lang="en-US" sz="2400" dirty="0" smtClean="0"/>
              <a:t> van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is met </a:t>
            </a:r>
            <a:r>
              <a:rPr lang="en-US" sz="2400" dirty="0" err="1"/>
              <a:t>zekerheid</a:t>
            </a:r>
            <a:r>
              <a:rPr lang="en-US" sz="2400" dirty="0"/>
              <a:t> de </a:t>
            </a:r>
            <a:r>
              <a:rPr lang="en-US" sz="2400" dirty="0" err="1"/>
              <a:t>hoogste</a:t>
            </a:r>
            <a:r>
              <a:rPr lang="en-US" sz="2400" dirty="0"/>
              <a:t> van de </a:t>
            </a:r>
            <a:r>
              <a:rPr lang="en-US" sz="2400" dirty="0" err="1"/>
              <a:t>laatste</a:t>
            </a:r>
            <a:r>
              <a:rPr lang="en-US" sz="2400" dirty="0"/>
              <a:t> 800000 </a:t>
            </a:r>
            <a:r>
              <a:rPr lang="en-US" sz="2400" dirty="0" err="1"/>
              <a:t>jaar</a:t>
            </a:r>
            <a:r>
              <a:rPr lang="en-US" sz="2400" dirty="0"/>
              <a:t>, en </a:t>
            </a:r>
            <a:r>
              <a:rPr lang="en-US" sz="2400" dirty="0" err="1"/>
              <a:t>wellicht</a:t>
            </a:r>
            <a:r>
              <a:rPr lang="en-US" sz="2400" dirty="0"/>
              <a:t> </a:t>
            </a:r>
            <a:r>
              <a:rPr lang="en-US" sz="2400" dirty="0" err="1"/>
              <a:t>zelfs</a:t>
            </a:r>
            <a:r>
              <a:rPr lang="en-US" sz="2400" dirty="0"/>
              <a:t> van de </a:t>
            </a:r>
            <a:r>
              <a:rPr lang="en-US" sz="2400" dirty="0" err="1"/>
              <a:t>laatste</a:t>
            </a:r>
            <a:r>
              <a:rPr lang="en-US" sz="2400" dirty="0"/>
              <a:t> 3 </a:t>
            </a:r>
            <a:r>
              <a:rPr lang="en-US" sz="2400" dirty="0" err="1"/>
              <a:t>miljoen</a:t>
            </a:r>
            <a:r>
              <a:rPr lang="en-US" sz="2400" dirty="0"/>
              <a:t> </a:t>
            </a:r>
            <a:r>
              <a:rPr lang="en-US" sz="2400" dirty="0" err="1"/>
              <a:t>jaar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966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 bwMode="auto">
          <a:xfrm>
            <a:off x="487928" y="14597"/>
            <a:ext cx="8229600" cy="92516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3600"/>
              </a:spcAft>
            </a:pPr>
            <a:r>
              <a:rPr lang="en-US" sz="2800">
                <a:latin typeface="Calibri"/>
                <a:cs typeface="Calibri"/>
              </a:rPr>
              <a:t>De stijgende CO</a:t>
            </a:r>
            <a:r>
              <a:rPr lang="en-US" sz="2800" baseline="-25000">
                <a:latin typeface="Calibri"/>
                <a:cs typeface="Calibri"/>
              </a:rPr>
              <a:t>2</a:t>
            </a:r>
            <a:r>
              <a:rPr lang="en-US" sz="2800">
                <a:latin typeface="Calibri"/>
                <a:cs typeface="Calibri"/>
              </a:rPr>
              <a:t> concentratie komt hoofdzakelijk van de verbranding van fossiele brandstoffen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403" y="5389269"/>
            <a:ext cx="808167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>
                <a:latin typeface="Calibri"/>
                <a:ea typeface="ＭＳ Ｐゴシック" charset="-128"/>
                <a:cs typeface="Calibri"/>
              </a:rPr>
              <a:t>De stijgende atmosferische concentratie CO</a:t>
            </a:r>
            <a:r>
              <a:rPr lang="en-US" sz="2400" baseline="-25000">
                <a:latin typeface="Calibri"/>
                <a:ea typeface="ＭＳ Ｐゴシック" charset="-128"/>
                <a:cs typeface="Calibri"/>
              </a:rPr>
              <a:t>2</a:t>
            </a:r>
            <a:r>
              <a:rPr lang="en-US" sz="2400">
                <a:latin typeface="Calibri"/>
                <a:ea typeface="ＭＳ Ｐゴシック" charset="-128"/>
                <a:cs typeface="Calibri"/>
              </a:rPr>
              <a:t> loopt parallel met een dalende concentratie atmosferisch zuurstof O</a:t>
            </a:r>
            <a:r>
              <a:rPr lang="en-US" sz="2400" baseline="-25000">
                <a:latin typeface="Calibri"/>
                <a:ea typeface="ＭＳ Ｐゴシック" charset="-128"/>
                <a:cs typeface="Calibri"/>
              </a:rPr>
              <a:t>2</a:t>
            </a:r>
            <a:r>
              <a:rPr lang="en-US" sz="2400">
                <a:latin typeface="Calibri"/>
                <a:ea typeface="ＭＳ Ｐゴシック" charset="-128"/>
                <a:cs typeface="Calibri"/>
              </a:rPr>
              <a:t> </a:t>
            </a:r>
          </a:p>
          <a:p>
            <a:pPr>
              <a:defRPr/>
            </a:pPr>
            <a:r>
              <a:rPr lang="en-US" sz="2000">
                <a:latin typeface="Calibri"/>
                <a:ea typeface="ＭＳ Ｐゴシック" charset="-128"/>
                <a:cs typeface="Calibri"/>
              </a:rPr>
              <a:t>						</a:t>
            </a:r>
            <a:r>
              <a:rPr lang="en-US" sz="2800">
                <a:latin typeface="Calibri"/>
                <a:ea typeface="ＭＳ Ｐゴシック" charset="-128"/>
                <a:cs typeface="Calibri"/>
              </a:rPr>
              <a:t>(C+O</a:t>
            </a:r>
            <a:r>
              <a:rPr lang="en-US" sz="2800" baseline="-25000">
                <a:latin typeface="Calibri"/>
                <a:ea typeface="ＭＳ Ｐゴシック" charset="-128"/>
                <a:cs typeface="Calibri"/>
              </a:rPr>
              <a:t>2</a:t>
            </a:r>
            <a:r>
              <a:rPr lang="en-US" sz="2800">
                <a:latin typeface="Calibri"/>
                <a:ea typeface="ＭＳ Ｐゴシック" charset="-128"/>
                <a:cs typeface="Calibri"/>
              </a:rPr>
              <a:t>=CO</a:t>
            </a:r>
            <a:r>
              <a:rPr lang="en-US" sz="2800" baseline="-25000">
                <a:latin typeface="Calibri"/>
                <a:ea typeface="ＭＳ Ｐゴシック" charset="-128"/>
                <a:cs typeface="Calibri"/>
              </a:rPr>
              <a:t>2</a:t>
            </a:r>
            <a:r>
              <a:rPr lang="en-US" sz="2800">
                <a:latin typeface="Calibri"/>
                <a:ea typeface="ＭＳ Ｐゴシック" charset="-128"/>
                <a:cs typeface="Calibri"/>
              </a:rPr>
              <a:t>!)</a:t>
            </a:r>
          </a:p>
        </p:txBody>
      </p:sp>
      <p:pic>
        <p:nvPicPr>
          <p:cNvPr id="2" name="Picture 1" descr="Untitl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9"/>
            <a:ext cx="9144000" cy="447977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6043080" y="3136801"/>
            <a:ext cx="471052" cy="539917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10213" y="2314591"/>
            <a:ext cx="289181" cy="58513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12895" y="3584543"/>
            <a:ext cx="595034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O</a:t>
            </a:r>
            <a:r>
              <a:rPr lang="en-US" sz="3200" baseline="-2500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98186" y="1699089"/>
            <a:ext cx="813844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8000"/>
                </a:solidFill>
                <a:latin typeface="Calibri"/>
                <a:cs typeface="Calibri"/>
              </a:rPr>
              <a:t>CO</a:t>
            </a:r>
            <a:r>
              <a:rPr lang="en-US" sz="3200" baseline="-25000">
                <a:solidFill>
                  <a:srgbClr val="008000"/>
                </a:solidFill>
                <a:latin typeface="Calibri"/>
                <a:cs typeface="Calibri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67375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7938"/>
            <a:ext cx="91439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AU" sz="3200" dirty="0" err="1" smtClean="0">
                <a:latin typeface="Calibri"/>
                <a:cs typeface="Calibri"/>
              </a:rPr>
              <a:t>Antropogene</a:t>
            </a:r>
            <a:r>
              <a:rPr lang="en-AU" sz="3200" dirty="0" smtClean="0">
                <a:latin typeface="Calibri"/>
                <a:cs typeface="Calibri"/>
              </a:rPr>
              <a:t> </a:t>
            </a:r>
            <a:r>
              <a:rPr lang="en-AU" sz="3200" dirty="0" err="1" smtClean="0">
                <a:latin typeface="Calibri"/>
                <a:cs typeface="Calibri"/>
              </a:rPr>
              <a:t>verstoring</a:t>
            </a:r>
            <a:r>
              <a:rPr lang="en-AU" sz="3200" dirty="0" smtClean="0">
                <a:latin typeface="Calibri"/>
                <a:cs typeface="Calibri"/>
              </a:rPr>
              <a:t> van de </a:t>
            </a:r>
            <a:r>
              <a:rPr lang="en-AU" sz="3200" dirty="0" err="1" smtClean="0">
                <a:latin typeface="Calibri"/>
                <a:cs typeface="Calibri"/>
              </a:rPr>
              <a:t>globale</a:t>
            </a:r>
            <a:r>
              <a:rPr lang="en-AU" sz="3200" dirty="0" smtClean="0">
                <a:latin typeface="Calibri"/>
                <a:cs typeface="Calibri"/>
              </a:rPr>
              <a:t> </a:t>
            </a:r>
            <a:r>
              <a:rPr lang="en-AU" sz="3200" dirty="0" err="1" smtClean="0">
                <a:latin typeface="Calibri"/>
                <a:cs typeface="Calibri"/>
              </a:rPr>
              <a:t>koolstofcyclus</a:t>
            </a:r>
            <a:endParaRPr lang="en-AU" sz="3200" dirty="0" smtClean="0">
              <a:latin typeface="Calibri"/>
              <a:cs typeface="Calibri"/>
            </a:endParaRPr>
          </a:p>
          <a:p>
            <a:pPr algn="ctr"/>
            <a:endParaRPr lang="en-AU" sz="2400" dirty="0">
              <a:latin typeface="Calibri"/>
              <a:cs typeface="Calibri"/>
            </a:endParaRPr>
          </a:p>
          <a:p>
            <a:pPr algn="ctr"/>
            <a:endParaRPr lang="en-AU" sz="2400" dirty="0">
              <a:latin typeface="Calibri"/>
              <a:cs typeface="Calibri"/>
            </a:endParaRPr>
          </a:p>
        </p:txBody>
      </p:sp>
      <p:sp>
        <p:nvSpPr>
          <p:cNvPr id="23" name="Text Box 55"/>
          <p:cNvSpPr txBox="1">
            <a:spLocks noChangeArrowheads="1"/>
          </p:cNvSpPr>
          <p:nvPr/>
        </p:nvSpPr>
        <p:spPr bwMode="auto">
          <a:xfrm>
            <a:off x="106561" y="6526213"/>
            <a:ext cx="68417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AU">
                <a:latin typeface="Calibri"/>
                <a:cs typeface="Calibri"/>
              </a:rPr>
              <a:t>Global Carbon Project 2014			www.globalcarbonproject.org	</a:t>
            </a:r>
            <a:endParaRPr lang="en-US">
              <a:latin typeface="Calibri"/>
              <a:cs typeface="Calibri"/>
            </a:endParaRPr>
          </a:p>
        </p:txBody>
      </p:sp>
      <p:pic>
        <p:nvPicPr>
          <p:cNvPr id="43" name="Picture 42" descr="GCProject-white-CMJ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286" y="6228268"/>
            <a:ext cx="1487715" cy="637410"/>
          </a:xfrm>
          <a:prstGeom prst="rect">
            <a:avLst/>
          </a:prstGeom>
        </p:spPr>
      </p:pic>
      <p:sp>
        <p:nvSpPr>
          <p:cNvPr id="44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3996" y="834572"/>
            <a:ext cx="8736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Verstoring</a:t>
            </a:r>
            <a:r>
              <a:rPr lang="en-US" sz="2000" dirty="0" smtClean="0"/>
              <a:t> van de </a:t>
            </a:r>
            <a:r>
              <a:rPr lang="en-US" sz="2000" dirty="0" err="1" smtClean="0"/>
              <a:t>globale</a:t>
            </a:r>
            <a:r>
              <a:rPr lang="en-US" sz="2000" dirty="0" smtClean="0"/>
              <a:t> </a:t>
            </a:r>
            <a:r>
              <a:rPr lang="en-US" sz="2000" dirty="0" err="1" smtClean="0"/>
              <a:t>koolstofcyclus</a:t>
            </a:r>
            <a:r>
              <a:rPr lang="en-US" sz="2000" dirty="0" smtClean="0"/>
              <a:t> door </a:t>
            </a:r>
            <a:r>
              <a:rPr lang="en-US" sz="2000" dirty="0" err="1" smtClean="0"/>
              <a:t>menselijke</a:t>
            </a:r>
            <a:r>
              <a:rPr lang="en-US" sz="2000" dirty="0" smtClean="0"/>
              <a:t> </a:t>
            </a:r>
            <a:r>
              <a:rPr lang="en-US" sz="2000" dirty="0" err="1" smtClean="0"/>
              <a:t>activiteiten</a:t>
            </a:r>
            <a:r>
              <a:rPr lang="en-US" sz="2000" dirty="0" smtClean="0"/>
              <a:t> (GtCO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/</a:t>
            </a:r>
            <a:r>
              <a:rPr lang="en-US" sz="2000" dirty="0" err="1" smtClean="0"/>
              <a:t>jaar</a:t>
            </a:r>
            <a:r>
              <a:rPr lang="en-US" sz="2000" dirty="0" smtClean="0"/>
              <a:t>) </a:t>
            </a:r>
            <a:endParaRPr lang="en-US" sz="2000" dirty="0"/>
          </a:p>
        </p:txBody>
      </p:sp>
      <p:pic>
        <p:nvPicPr>
          <p:cNvPr id="45" name="Picture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3" y="1357626"/>
            <a:ext cx="5360114" cy="50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8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77813" y="7938"/>
            <a:ext cx="8866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AU" sz="2800" dirty="0" err="1">
                <a:latin typeface="Calibri"/>
                <a:cs typeface="Calibri"/>
              </a:rPr>
              <a:t>Waar</a:t>
            </a:r>
            <a:r>
              <a:rPr lang="en-AU" sz="2800" dirty="0">
                <a:latin typeface="Calibri"/>
                <a:cs typeface="Calibri"/>
              </a:rPr>
              <a:t> </a:t>
            </a:r>
            <a:r>
              <a:rPr lang="en-AU" sz="2800" dirty="0" err="1">
                <a:latin typeface="Calibri"/>
                <a:cs typeface="Calibri"/>
              </a:rPr>
              <a:t>gaan</a:t>
            </a:r>
            <a:r>
              <a:rPr lang="en-AU" sz="2800" dirty="0">
                <a:latin typeface="Calibri"/>
                <a:cs typeface="Calibri"/>
              </a:rPr>
              <a:t> </a:t>
            </a:r>
            <a:r>
              <a:rPr lang="en-AU" sz="2800" dirty="0" err="1">
                <a:latin typeface="Calibri"/>
                <a:cs typeface="Calibri"/>
              </a:rPr>
              <a:t>antropogene</a:t>
            </a:r>
            <a:r>
              <a:rPr lang="en-AU" sz="2800" dirty="0">
                <a:latin typeface="Calibri"/>
                <a:cs typeface="Calibri"/>
              </a:rPr>
              <a:t> CO</a:t>
            </a:r>
            <a:r>
              <a:rPr lang="en-AU" sz="2800" baseline="-25000" dirty="0">
                <a:latin typeface="Calibri"/>
                <a:cs typeface="Calibri"/>
              </a:rPr>
              <a:t>2</a:t>
            </a:r>
            <a:r>
              <a:rPr lang="en-AU" sz="2800" dirty="0">
                <a:latin typeface="Calibri"/>
                <a:cs typeface="Calibri"/>
              </a:rPr>
              <a:t> </a:t>
            </a:r>
            <a:r>
              <a:rPr lang="en-AU" sz="2800" dirty="0" err="1">
                <a:latin typeface="Calibri"/>
                <a:cs typeface="Calibri"/>
              </a:rPr>
              <a:t>emissies</a:t>
            </a:r>
            <a:r>
              <a:rPr lang="en-AU" sz="2800" dirty="0">
                <a:latin typeface="Calibri"/>
                <a:cs typeface="Calibri"/>
              </a:rPr>
              <a:t> </a:t>
            </a:r>
            <a:r>
              <a:rPr lang="en-AU" sz="2800" dirty="0" err="1">
                <a:latin typeface="Calibri"/>
                <a:cs typeface="Calibri"/>
              </a:rPr>
              <a:t>naartoe</a:t>
            </a:r>
            <a:r>
              <a:rPr lang="en-AU" sz="2800" dirty="0">
                <a:latin typeface="Calibri"/>
                <a:cs typeface="Calibri"/>
              </a:rPr>
              <a:t> (2004-2013)?</a:t>
            </a:r>
            <a:endParaRPr lang="en-AU" dirty="0">
              <a:latin typeface="Calibri"/>
              <a:cs typeface="Calibri"/>
            </a:endParaRPr>
          </a:p>
        </p:txBody>
      </p:sp>
      <p:sp>
        <p:nvSpPr>
          <p:cNvPr id="23" name="Text Box 55"/>
          <p:cNvSpPr txBox="1">
            <a:spLocks noChangeArrowheads="1"/>
          </p:cNvSpPr>
          <p:nvPr/>
        </p:nvSpPr>
        <p:spPr bwMode="auto">
          <a:xfrm>
            <a:off x="106561" y="6526213"/>
            <a:ext cx="68417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AU">
                <a:latin typeface="Calibri"/>
                <a:cs typeface="Calibri"/>
              </a:rPr>
              <a:t>Global Carbon Project 2014			www.globalcarbonproject.org	</a:t>
            </a:r>
            <a:endParaRPr lang="en-US">
              <a:latin typeface="Calibri"/>
              <a:cs typeface="Calibri"/>
            </a:endParaRP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75" y="3894042"/>
            <a:ext cx="2830513" cy="1838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4039885" y="5164010"/>
            <a:ext cx="21529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AU" altLang="en-US" sz="2400" dirty="0" smtClean="0">
                <a:latin typeface="Calibri"/>
                <a:cs typeface="Calibri"/>
              </a:rPr>
              <a:t>26</a:t>
            </a:r>
            <a:r>
              <a:rPr lang="en-AU" alt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%</a:t>
            </a:r>
            <a:endParaRPr lang="en-AU" altLang="en-US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r" eaLnBrk="1" hangingPunct="1"/>
            <a:r>
              <a:rPr lang="en-AU" altLang="en-US" sz="2400" dirty="0" smtClean="0">
                <a:latin typeface="Calibri"/>
                <a:cs typeface="Calibri"/>
              </a:rPr>
              <a:t>9.4±1.8 GtCO</a:t>
            </a:r>
            <a:r>
              <a:rPr lang="en-AU" altLang="en-US" sz="2400" baseline="-25000" dirty="0" smtClean="0">
                <a:latin typeface="Calibri"/>
                <a:cs typeface="Calibri"/>
              </a:rPr>
              <a:t>2</a:t>
            </a:r>
            <a:r>
              <a:rPr lang="en-AU" altLang="en-US" sz="2400" dirty="0">
                <a:latin typeface="Calibri"/>
                <a:cs typeface="Calibri"/>
              </a:rPr>
              <a:t>/</a:t>
            </a:r>
            <a:r>
              <a:rPr lang="en-AU" altLang="en-US" sz="2400" dirty="0" smtClean="0">
                <a:latin typeface="Calibri"/>
                <a:cs typeface="Calibri"/>
              </a:rPr>
              <a:t>j</a:t>
            </a:r>
            <a:endParaRPr lang="en-AU" altLang="en-US" sz="2400" baseline="30000" dirty="0">
              <a:latin typeface="Calibri"/>
              <a:cs typeface="Calibri"/>
            </a:endParaRPr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50" y="1300067"/>
            <a:ext cx="2844800" cy="18478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413" y="2660555"/>
            <a:ext cx="2430462" cy="1666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3950" y="885730"/>
            <a:ext cx="2447925" cy="1590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77813" y="779665"/>
            <a:ext cx="30134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AU" altLang="en-US" sz="2400" dirty="0" smtClean="0">
                <a:latin typeface="Calibri"/>
                <a:cs typeface="Calibri"/>
              </a:rPr>
              <a:t>32.4±1.6 GtCO</a:t>
            </a:r>
            <a:r>
              <a:rPr lang="en-AU" altLang="en-US" sz="2400" baseline="-25000" dirty="0" smtClean="0">
                <a:latin typeface="Calibri"/>
                <a:cs typeface="Calibri"/>
              </a:rPr>
              <a:t>2</a:t>
            </a:r>
            <a:r>
              <a:rPr lang="en-AU" altLang="en-US" sz="2400" dirty="0" smtClean="0">
                <a:latin typeface="Calibri"/>
                <a:cs typeface="Calibri"/>
              </a:rPr>
              <a:t>/j 91</a:t>
            </a:r>
            <a:r>
              <a:rPr lang="en-AU" alt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%</a:t>
            </a:r>
            <a:endParaRPr lang="en-AU" alt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273937" y="2878567"/>
            <a:ext cx="62068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AU" altLang="en-US" sz="6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277813" y="3335242"/>
            <a:ext cx="26637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AU" altLang="en-US" sz="2400" dirty="0" smtClean="0">
                <a:latin typeface="Calibri"/>
                <a:cs typeface="Calibri"/>
              </a:rPr>
              <a:t>3.3±1.8 GtCO</a:t>
            </a:r>
            <a:r>
              <a:rPr lang="en-AU" altLang="en-US" sz="2400" baseline="-25000" dirty="0" smtClean="0">
                <a:latin typeface="Calibri"/>
                <a:cs typeface="Calibri"/>
              </a:rPr>
              <a:t>2</a:t>
            </a:r>
            <a:r>
              <a:rPr lang="en-AU" altLang="en-US" sz="2400" dirty="0">
                <a:latin typeface="Calibri"/>
                <a:cs typeface="Calibri"/>
              </a:rPr>
              <a:t>/</a:t>
            </a:r>
            <a:r>
              <a:rPr lang="en-AU" altLang="en-US" sz="2400" dirty="0" smtClean="0">
                <a:latin typeface="Calibri"/>
                <a:cs typeface="Calibri"/>
              </a:rPr>
              <a:t>j  9</a:t>
            </a:r>
            <a:r>
              <a:rPr lang="en-AU" alt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%</a:t>
            </a:r>
            <a:endParaRPr lang="en-AU" altLang="en-US" sz="2400" baseline="30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3884409" y="2860580"/>
            <a:ext cx="23068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AU" altLang="en-US" sz="2400" dirty="0" smtClean="0">
                <a:latin typeface="Calibri"/>
                <a:cs typeface="Calibri"/>
              </a:rPr>
              <a:t>10.6±2.9 GtCO</a:t>
            </a:r>
            <a:r>
              <a:rPr lang="en-AU" altLang="en-US" sz="2400" baseline="-25000" dirty="0" smtClean="0">
                <a:latin typeface="Calibri"/>
                <a:cs typeface="Calibri"/>
              </a:rPr>
              <a:t>2</a:t>
            </a:r>
            <a:r>
              <a:rPr lang="en-AU" altLang="en-US" sz="2400" dirty="0" smtClean="0">
                <a:latin typeface="Calibri"/>
                <a:cs typeface="Calibri"/>
              </a:rPr>
              <a:t>/j</a:t>
            </a:r>
            <a:endParaRPr lang="en-AU" altLang="en-US" sz="2400" baseline="30000" dirty="0">
              <a:latin typeface="Calibri"/>
              <a:cs typeface="Calibri"/>
            </a:endParaRPr>
          </a:p>
          <a:p>
            <a:pPr algn="r" eaLnBrk="1" hangingPunct="1"/>
            <a:r>
              <a:rPr lang="en-AU" altLang="en-US" sz="2400" dirty="0" smtClean="0">
                <a:latin typeface="Calibri"/>
                <a:cs typeface="Calibri"/>
              </a:rPr>
              <a:t>29</a:t>
            </a:r>
            <a:r>
              <a:rPr lang="en-AU" alt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%</a:t>
            </a:r>
            <a:endParaRPr lang="en-AU" alt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4" name="Line 13"/>
          <p:cNvSpPr>
            <a:spLocks noChangeShapeType="1"/>
          </p:cNvSpPr>
          <p:nvPr/>
        </p:nvSpPr>
        <p:spPr bwMode="auto">
          <a:xfrm flipV="1">
            <a:off x="3859725" y="3514630"/>
            <a:ext cx="1038225" cy="142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/>
              <a:cs typeface="Calibri"/>
            </a:endParaRP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3876472" y="884142"/>
            <a:ext cx="23068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AU" altLang="en-US" sz="2400" dirty="0" smtClean="0">
                <a:latin typeface="Calibri"/>
                <a:cs typeface="Calibri"/>
              </a:rPr>
              <a:t>15.8±0.4 </a:t>
            </a:r>
            <a:r>
              <a:rPr lang="en-AU" altLang="en-US" sz="2400" dirty="0">
                <a:latin typeface="Calibri"/>
                <a:cs typeface="Calibri"/>
              </a:rPr>
              <a:t>GtCO</a:t>
            </a:r>
            <a:r>
              <a:rPr lang="en-AU" altLang="en-US" sz="2400" baseline="-25000" dirty="0">
                <a:latin typeface="Calibri"/>
                <a:cs typeface="Calibri"/>
              </a:rPr>
              <a:t>2</a:t>
            </a:r>
            <a:r>
              <a:rPr lang="en-AU" altLang="en-US" sz="2400" dirty="0">
                <a:latin typeface="Calibri"/>
                <a:cs typeface="Calibri"/>
              </a:rPr>
              <a:t>/</a:t>
            </a:r>
            <a:r>
              <a:rPr lang="en-AU" altLang="en-US" sz="2400" dirty="0" smtClean="0">
                <a:latin typeface="Calibri"/>
                <a:cs typeface="Calibri"/>
              </a:rPr>
              <a:t>j</a:t>
            </a:r>
          </a:p>
          <a:p>
            <a:pPr algn="r" eaLnBrk="1" hangingPunct="1"/>
            <a:r>
              <a:rPr lang="en-AU" altLang="en-US" sz="2400" dirty="0" smtClean="0">
                <a:latin typeface="Calibri"/>
                <a:cs typeface="Calibri"/>
              </a:rPr>
              <a:t>44</a:t>
            </a:r>
            <a:r>
              <a:rPr lang="en-AU" alt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%</a:t>
            </a:r>
            <a:endParaRPr lang="en-AU" alt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6" name="Line 17"/>
          <p:cNvSpPr>
            <a:spLocks noChangeShapeType="1"/>
          </p:cNvSpPr>
          <p:nvPr/>
        </p:nvSpPr>
        <p:spPr bwMode="auto">
          <a:xfrm flipV="1">
            <a:off x="3752839" y="1457230"/>
            <a:ext cx="1038225" cy="16906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/>
              <a:cs typeface="Calibri"/>
            </a:endParaRPr>
          </a:p>
        </p:txBody>
      </p:sp>
      <p:sp>
        <p:nvSpPr>
          <p:cNvPr id="37" name="Line 21"/>
          <p:cNvSpPr>
            <a:spLocks noChangeShapeType="1"/>
          </p:cNvSpPr>
          <p:nvPr/>
        </p:nvSpPr>
        <p:spPr bwMode="auto">
          <a:xfrm>
            <a:off x="3752838" y="3796907"/>
            <a:ext cx="1038225" cy="17668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Calibri"/>
              <a:cs typeface="Calibri"/>
            </a:endParaRPr>
          </a:p>
        </p:txBody>
      </p:sp>
      <p:pic>
        <p:nvPicPr>
          <p:cNvPr id="38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3475" y="4498880"/>
            <a:ext cx="2473325" cy="16113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985" y="2775440"/>
            <a:ext cx="2906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"/>
                <a:cs typeface="Calibri"/>
              </a:rPr>
              <a:t>Fossiele brandstoffen en cement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79627" y="5385664"/>
            <a:ext cx="1125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"/>
                <a:cs typeface="Calibri"/>
              </a:rPr>
              <a:t>Ontbossing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48264" y="784433"/>
            <a:ext cx="106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Calibri"/>
                <a:cs typeface="Calibri"/>
              </a:rPr>
              <a:t>Atmosfeer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00664" y="3883436"/>
            <a:ext cx="822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Calibri"/>
                <a:cs typeface="Calibri"/>
              </a:rPr>
              <a:t>Planten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33823" y="5732367"/>
            <a:ext cx="925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"/>
                <a:cs typeface="Calibri"/>
              </a:rPr>
              <a:t>Oceanen</a:t>
            </a:r>
          </a:p>
        </p:txBody>
      </p:sp>
      <p:pic>
        <p:nvPicPr>
          <p:cNvPr id="43" name="Picture 42" descr="GCProject-white-CMJN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286" y="6228268"/>
            <a:ext cx="1487715" cy="637410"/>
          </a:xfrm>
          <a:prstGeom prst="rect">
            <a:avLst/>
          </a:prstGeom>
        </p:spPr>
      </p:pic>
      <p:sp>
        <p:nvSpPr>
          <p:cNvPr id="24" name="Line 4"/>
          <p:cNvSpPr>
            <a:spLocks noChangeShapeType="1"/>
          </p:cNvSpPr>
          <p:nvPr/>
        </p:nvSpPr>
        <p:spPr bwMode="auto">
          <a:xfrm>
            <a:off x="0" y="630040"/>
            <a:ext cx="91440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43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2828</TotalTime>
  <Words>2411</Words>
  <Application>Microsoft Macintosh PowerPoint</Application>
  <PresentationFormat>On-screen Show (4:3)</PresentationFormat>
  <Paragraphs>356</Paragraphs>
  <Slides>59</Slides>
  <Notes>56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De oorzaken en gevolgen van de opwarming van het klimaat  Belgische geografendagen Brussel, 14 november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 stijgende CO2 concentratie komt hoofdzakelijk van de verbranding van fossiele brandstoffen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Oorzaak van de opwarming (attributie)</vt:lpstr>
      <vt:lpstr>Oorzaak van de opwarming (attributie)</vt:lpstr>
      <vt:lpstr>PowerPoint Presentation</vt:lpstr>
      <vt:lpstr>PowerPoint Presentation</vt:lpstr>
      <vt:lpstr>PowerPoint Presentation</vt:lpstr>
      <vt:lpstr>PowerPoint Presentation</vt:lpstr>
      <vt:lpstr>Stijging van het zeeniveau</vt:lpstr>
      <vt:lpstr>PowerPoint Presentation</vt:lpstr>
      <vt:lpstr>Het andere CO2 probleem:  de verzuring van de oceanen</vt:lpstr>
      <vt:lpstr>Het andere CO2 probleem:  de verzuring van de oceanen</vt:lpstr>
      <vt:lpstr>Gevolgen van de verzuring van de oceanen</vt:lpstr>
      <vt:lpstr>PowerPoint Presentation</vt:lpstr>
      <vt:lpstr>PowerPoint Presentation</vt:lpstr>
      <vt:lpstr>PowerPoint Presentation</vt:lpstr>
      <vt:lpstr>PowerPoint Presentation</vt:lpstr>
      <vt:lpstr>Projectie van de neerslag voor einde 21ste eeuw</vt:lpstr>
      <vt:lpstr>PowerPoint Presentation</vt:lpstr>
      <vt:lpstr>PowerPoint Presentation</vt:lpstr>
      <vt:lpstr>Minder zeeijs in de Arctische Oceaan maakt belangrijke scheepvaartverbindingen korter</vt:lpstr>
      <vt:lpstr>PowerPoint Presentation</vt:lpstr>
      <vt:lpstr>Meest kwetsbare gebieden</vt:lpstr>
      <vt:lpstr>Het venijn op de lange termijn: de lange levensduur van atmosferisch CO2 en de traagheid van het klimaatsysteem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Kantelpunten in het klimaatsysteem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Meer informatie</vt:lpstr>
    </vt:vector>
  </TitlesOfParts>
  <Company>DGGF Vrije Universiteit Brussel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opwarming van de aarde en het Arctische gebied  Laken, 17 oktober 2013</dc:title>
  <dc:creator>Philippe Huybrechts</dc:creator>
  <cp:lastModifiedBy>Philippe Huybrechts</cp:lastModifiedBy>
  <cp:revision>247</cp:revision>
  <dcterms:created xsi:type="dcterms:W3CDTF">2013-10-16T16:03:53Z</dcterms:created>
  <dcterms:modified xsi:type="dcterms:W3CDTF">2015-11-14T14:09:29Z</dcterms:modified>
</cp:coreProperties>
</file>