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309" r:id="rId3"/>
    <p:sldId id="310" r:id="rId4"/>
    <p:sldId id="314" r:id="rId5"/>
    <p:sldId id="333" r:id="rId6"/>
    <p:sldId id="311" r:id="rId7"/>
    <p:sldId id="312" r:id="rId8"/>
    <p:sldId id="315" r:id="rId9"/>
    <p:sldId id="313" r:id="rId10"/>
    <p:sldId id="318" r:id="rId11"/>
    <p:sldId id="317" r:id="rId12"/>
    <p:sldId id="319" r:id="rId13"/>
    <p:sldId id="258" r:id="rId14"/>
    <p:sldId id="320" r:id="rId15"/>
    <p:sldId id="322" r:id="rId16"/>
    <p:sldId id="321" r:id="rId17"/>
    <p:sldId id="323" r:id="rId18"/>
    <p:sldId id="325" r:id="rId19"/>
    <p:sldId id="329" r:id="rId20"/>
    <p:sldId id="330" r:id="rId21"/>
    <p:sldId id="331" r:id="rId22"/>
    <p:sldId id="335" r:id="rId23"/>
    <p:sldId id="332" r:id="rId24"/>
    <p:sldId id="334" r:id="rId25"/>
    <p:sldId id="263" r:id="rId26"/>
    <p:sldId id="336" r:id="rId27"/>
    <p:sldId id="338" r:id="rId28"/>
    <p:sldId id="337" r:id="rId29"/>
    <p:sldId id="340" r:id="rId30"/>
    <p:sldId id="341" r:id="rId31"/>
    <p:sldId id="342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343" r:id="rId41"/>
    <p:sldId id="344" r:id="rId42"/>
    <p:sldId id="345" r:id="rId43"/>
    <p:sldId id="346" r:id="rId44"/>
    <p:sldId id="347" r:id="rId45"/>
    <p:sldId id="308" r:id="rId46"/>
    <p:sldId id="348" r:id="rId47"/>
    <p:sldId id="349" r:id="rId48"/>
    <p:sldId id="350" r:id="rId49"/>
    <p:sldId id="351" r:id="rId50"/>
    <p:sldId id="353" r:id="rId51"/>
    <p:sldId id="339" r:id="rId52"/>
    <p:sldId id="354" r:id="rId5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687" autoAdjust="0"/>
  </p:normalViewPr>
  <p:slideViewPr>
    <p:cSldViewPr>
      <p:cViewPr varScale="1">
        <p:scale>
          <a:sx n="52" d="100"/>
          <a:sy n="52" d="100"/>
        </p:scale>
        <p:origin x="-648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29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35D8D-EB10-4410-A54E-375FA50B8F4A}" type="datetimeFigureOut">
              <a:rPr lang="nl-NL" smtClean="0"/>
              <a:pPr/>
              <a:t>12-11-2015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D6FE9-4F60-4CB6-8480-21A291CD5C08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D6FE9-4F60-4CB6-8480-21A291CD5C08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D6FE9-4F60-4CB6-8480-21A291CD5C08}" type="slidenum">
              <a:rPr lang="nl-NL" smtClean="0"/>
              <a:pPr/>
              <a:t>48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D6FE9-4F60-4CB6-8480-21A291CD5C08}" type="slidenum">
              <a:rPr lang="nl-NL" smtClean="0"/>
              <a:pPr/>
              <a:t>49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D6FE9-4F60-4CB6-8480-21A291CD5C08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D6FE9-4F60-4CB6-8480-21A291CD5C08}" type="slidenum">
              <a:rPr lang="nl-NL" smtClean="0"/>
              <a:pPr/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D6FE9-4F60-4CB6-8480-21A291CD5C08}" type="slidenum">
              <a:rPr lang="nl-NL" smtClean="0"/>
              <a:pPr/>
              <a:t>17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D6FE9-4F60-4CB6-8480-21A291CD5C08}" type="slidenum">
              <a:rPr lang="nl-NL" smtClean="0"/>
              <a:pPr/>
              <a:t>21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D6FE9-4F60-4CB6-8480-21A291CD5C08}" type="slidenum">
              <a:rPr lang="nl-NL" smtClean="0"/>
              <a:pPr/>
              <a:t>23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D6FE9-4F60-4CB6-8480-21A291CD5C08}" type="slidenum">
              <a:rPr lang="nl-NL" smtClean="0"/>
              <a:pPr/>
              <a:t>24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D6FE9-4F60-4CB6-8480-21A291CD5C08}" type="slidenum">
              <a:rPr lang="nl-NL" smtClean="0"/>
              <a:pPr/>
              <a:t>40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D6FE9-4F60-4CB6-8480-21A291CD5C08}" type="slidenum">
              <a:rPr lang="nl-NL" smtClean="0"/>
              <a:pPr/>
              <a:t>44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15CB-0F80-4E0C-A8DD-FA632B79B1B7}" type="datetimeFigureOut">
              <a:rPr lang="nl-NL" smtClean="0"/>
              <a:pPr/>
              <a:t>12-11-2015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BF20-2435-4E64-87D1-3FDA2737166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15CB-0F80-4E0C-A8DD-FA632B79B1B7}" type="datetimeFigureOut">
              <a:rPr lang="nl-NL" smtClean="0"/>
              <a:pPr/>
              <a:t>12-11-2015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BF20-2435-4E64-87D1-3FDA2737166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15CB-0F80-4E0C-A8DD-FA632B79B1B7}" type="datetimeFigureOut">
              <a:rPr lang="nl-NL" smtClean="0"/>
              <a:pPr/>
              <a:t>12-11-2015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BF20-2435-4E64-87D1-3FDA2737166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6533A-4A7C-4B18-BDC7-F72BD57627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15CB-0F80-4E0C-A8DD-FA632B79B1B7}" type="datetimeFigureOut">
              <a:rPr lang="nl-NL" smtClean="0"/>
              <a:pPr/>
              <a:t>12-11-2015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BF20-2435-4E64-87D1-3FDA2737166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15CB-0F80-4E0C-A8DD-FA632B79B1B7}" type="datetimeFigureOut">
              <a:rPr lang="nl-NL" smtClean="0"/>
              <a:pPr/>
              <a:t>12-11-2015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BF20-2435-4E64-87D1-3FDA2737166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15CB-0F80-4E0C-A8DD-FA632B79B1B7}" type="datetimeFigureOut">
              <a:rPr lang="nl-NL" smtClean="0"/>
              <a:pPr/>
              <a:t>12-11-2015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BF20-2435-4E64-87D1-3FDA2737166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15CB-0F80-4E0C-A8DD-FA632B79B1B7}" type="datetimeFigureOut">
              <a:rPr lang="nl-NL" smtClean="0"/>
              <a:pPr/>
              <a:t>12-11-2015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BF20-2435-4E64-87D1-3FDA2737166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15CB-0F80-4E0C-A8DD-FA632B79B1B7}" type="datetimeFigureOut">
              <a:rPr lang="nl-NL" smtClean="0"/>
              <a:pPr/>
              <a:t>12-11-2015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BF20-2435-4E64-87D1-3FDA2737166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15CB-0F80-4E0C-A8DD-FA632B79B1B7}" type="datetimeFigureOut">
              <a:rPr lang="nl-NL" smtClean="0"/>
              <a:pPr/>
              <a:t>12-11-2015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BF20-2435-4E64-87D1-3FDA2737166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15CB-0F80-4E0C-A8DD-FA632B79B1B7}" type="datetimeFigureOut">
              <a:rPr lang="nl-NL" smtClean="0"/>
              <a:pPr/>
              <a:t>12-11-2015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BF20-2435-4E64-87D1-3FDA2737166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15CB-0F80-4E0C-A8DD-FA632B79B1B7}" type="datetimeFigureOut">
              <a:rPr lang="nl-NL" smtClean="0"/>
              <a:pPr/>
              <a:t>12-11-2015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4BF20-2435-4E64-87D1-3FDA27371660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015CB-0F80-4E0C-A8DD-FA632B79B1B7}" type="datetimeFigureOut">
              <a:rPr lang="nl-NL" smtClean="0"/>
              <a:pPr/>
              <a:t>12-11-2015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4BF20-2435-4E64-87D1-3FDA27371660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7207"/>
            <a:ext cx="7772400" cy="1470025"/>
          </a:xfrm>
        </p:spPr>
        <p:txBody>
          <a:bodyPr/>
          <a:lstStyle/>
          <a:p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Bevolking, land en voedsel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5157192"/>
            <a:ext cx="8496944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Chris Kesteloot</a:t>
            </a:r>
            <a:br>
              <a:rPr lang="en-US" sz="2800" dirty="0" smtClean="0"/>
            </a:br>
            <a:r>
              <a:rPr lang="en-US" sz="2800" dirty="0" smtClean="0"/>
              <a:t>Division of Geography and Tourism</a:t>
            </a:r>
            <a:br>
              <a:rPr lang="en-US" sz="2800" dirty="0" smtClean="0"/>
            </a:br>
            <a:r>
              <a:rPr lang="en-US" sz="2800" dirty="0" smtClean="0"/>
              <a:t>Department of Earth and Environmental Sciences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KU Leuven</a:t>
            </a:r>
          </a:p>
          <a:p>
            <a:pPr>
              <a:spcBef>
                <a:spcPts val="0"/>
              </a:spcBef>
            </a:pP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chris.kesteloot@ees.kuleuven.be</a:t>
            </a:r>
            <a:br>
              <a:rPr lang="en-US" sz="2800" dirty="0" smtClean="0"/>
            </a:br>
            <a:endParaRPr lang="en-US" sz="2800" dirty="0" smtClean="0"/>
          </a:p>
          <a:p>
            <a:pPr>
              <a:spcBef>
                <a:spcPts val="0"/>
              </a:spcBef>
            </a:pPr>
            <a:endParaRPr lang="nl-NL" dirty="0"/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3638" y="-50304"/>
            <a:ext cx="42767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Hoewel …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1922" name="Picture 2" descr="so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43049"/>
            <a:ext cx="7315200" cy="53149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-31059" y="1268760"/>
            <a:ext cx="57702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Goedkoop transport = loskoppeling</a:t>
            </a:r>
            <a:br>
              <a:rPr lang="nl-BE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BE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productie en gebruik</a:t>
            </a:r>
            <a:br>
              <a:rPr lang="nl-BE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BE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van landbouwproducten</a:t>
            </a:r>
            <a:endParaRPr lang="nl-NL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69776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nl-BE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 het begin houden we het simpel </a:t>
            </a:r>
            <a:r>
              <a:rPr lang="nl-BE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nl-BE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BE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Bevolking</a:t>
            </a:r>
            <a:r>
              <a:rPr lang="nl-BE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land en </a:t>
            </a:r>
            <a:r>
              <a:rPr lang="nl-BE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voedsel: </a:t>
            </a:r>
            <a:r>
              <a:rPr lang="nl-BE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nl-BE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BE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drie verhoudingen</a:t>
            </a:r>
            <a:endParaRPr lang="en-GB" sz="3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2276872"/>
            <a:ext cx="129614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Bevolking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3708" y="2276872"/>
            <a:ext cx="1296144" cy="1224136"/>
          </a:xfrm>
          <a:prstGeom prst="rect">
            <a:avLst/>
          </a:prstGeom>
          <a:solidFill>
            <a:srgbClr val="33CC3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Land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79912" y="2276872"/>
            <a:ext cx="1296144" cy="1224136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Voedsel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844783" y="3624125"/>
            <a:ext cx="3747541" cy="657069"/>
          </a:xfrm>
          <a:custGeom>
            <a:avLst/>
            <a:gdLst>
              <a:gd name="connsiteX0" fmla="*/ 3747541 w 3747541"/>
              <a:gd name="connsiteY0" fmla="*/ 74951 h 657069"/>
              <a:gd name="connsiteX1" fmla="*/ 1993691 w 3747541"/>
              <a:gd name="connsiteY1" fmla="*/ 644577 h 657069"/>
              <a:gd name="connsiteX2" fmla="*/ 0 w 3747541"/>
              <a:gd name="connsiteY2" fmla="*/ 0 h 65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7541" h="657069">
                <a:moveTo>
                  <a:pt x="3747541" y="74951"/>
                </a:moveTo>
                <a:cubicBezTo>
                  <a:pt x="3182911" y="366010"/>
                  <a:pt x="2618281" y="657069"/>
                  <a:pt x="1993691" y="644577"/>
                </a:cubicBezTo>
                <a:cubicBezTo>
                  <a:pt x="1369101" y="632085"/>
                  <a:pt x="684550" y="316042"/>
                  <a:pt x="0" y="0"/>
                </a:cubicBezTo>
              </a:path>
            </a:pathLst>
          </a:cu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9512" y="5685055"/>
            <a:ext cx="89921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Bevolkingsdichtheid= </a:t>
            </a: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rendement/arbeidsproductiviteit (</a:t>
            </a:r>
            <a:r>
              <a:rPr lang="nl-BE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inw</a:t>
            </a: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nl-BE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km²</a:t>
            </a: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nl-B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nl-BE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Rendement = </a:t>
            </a: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arbeidsproductiviteit*bevolkingsdichtheid (ton/ha)</a:t>
            </a:r>
            <a:endParaRPr lang="nl-B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nl-BE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Arbeidsproductiviteit = </a:t>
            </a: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rendement/bevolkingsdichtheid (ton/</a:t>
            </a:r>
            <a:r>
              <a:rPr lang="nl-BE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inw</a:t>
            </a: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nl-NL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364088" y="2204864"/>
          <a:ext cx="3779913" cy="1123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971"/>
                <a:gridCol w="1259971"/>
                <a:gridCol w="1259971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Arbeidsproductiviteit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Landrendement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Bevolkingsdichtheid</a:t>
                      </a:r>
                      <a:endParaRPr lang="nl-NL" dirty="0"/>
                    </a:p>
                  </a:txBody>
                  <a:tcPr/>
                </a:tc>
              </a:tr>
              <a:tr h="47547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Q/P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Q/L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P/L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64088" y="2852936"/>
            <a:ext cx="3779912" cy="122413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square" anchor="b" anchorCtr="0">
            <a:noAutofit/>
          </a:bodyPr>
          <a:lstStyle/>
          <a:p>
            <a:pPr algn="ctr"/>
            <a:r>
              <a:rPr lang="nl-BE" dirty="0">
                <a:latin typeface="Tahoma" pitchFamily="34" charset="0"/>
                <a:ea typeface="Tahoma" pitchFamily="34" charset="0"/>
                <a:cs typeface="Tahoma" pitchFamily="34" charset="0"/>
              </a:rPr>
              <a:t>Drie fundamentele relaties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5288" y="4365104"/>
            <a:ext cx="8540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Een bevolking (aantal P) moet land bewerken (oppervlakte L)</a:t>
            </a:r>
            <a:r>
              <a:rPr lang="nl-N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nl-NL" sz="2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N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om bestaansmiddelen te produceren (gewicht Q)</a:t>
            </a:r>
          </a:p>
          <a:p>
            <a:r>
              <a:rPr lang="nl-BE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en zichzelf in leven te houden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4" grpId="0" animBg="1"/>
      <p:bldP spid="11" grpId="0" build="p"/>
      <p:bldP spid="10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2576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Bevolkingsgroei</a:t>
            </a:r>
            <a:endParaRPr lang="en-GB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844783" y="3624125"/>
            <a:ext cx="3747541" cy="657069"/>
          </a:xfrm>
          <a:custGeom>
            <a:avLst/>
            <a:gdLst>
              <a:gd name="connsiteX0" fmla="*/ 3747541 w 3747541"/>
              <a:gd name="connsiteY0" fmla="*/ 74951 h 657069"/>
              <a:gd name="connsiteX1" fmla="*/ 1993691 w 3747541"/>
              <a:gd name="connsiteY1" fmla="*/ 644577 h 657069"/>
              <a:gd name="connsiteX2" fmla="*/ 0 w 3747541"/>
              <a:gd name="connsiteY2" fmla="*/ 0 h 65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7541" h="657069">
                <a:moveTo>
                  <a:pt x="3747541" y="74951"/>
                </a:moveTo>
                <a:cubicBezTo>
                  <a:pt x="3182911" y="366010"/>
                  <a:pt x="2618281" y="657069"/>
                  <a:pt x="1993691" y="644577"/>
                </a:cubicBezTo>
                <a:cubicBezTo>
                  <a:pt x="1369101" y="632085"/>
                  <a:pt x="684550" y="316042"/>
                  <a:pt x="0" y="0"/>
                </a:cubicBezTo>
              </a:path>
            </a:pathLst>
          </a:cu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364088" y="2204864"/>
          <a:ext cx="3779913" cy="1123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971"/>
                <a:gridCol w="1259971"/>
                <a:gridCol w="1259971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Arbeidsproductiviteit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Landrendement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Bevolkingsdichtheid</a:t>
                      </a:r>
                      <a:endParaRPr lang="nl-NL" dirty="0"/>
                    </a:p>
                  </a:txBody>
                  <a:tcPr/>
                </a:tc>
              </a:tr>
              <a:tr h="47547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Q/P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Q/L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P/L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1403648" y="2276872"/>
            <a:ext cx="216024" cy="1224136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879475" y="5097463"/>
            <a:ext cx="75416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Welke oplossingen indien bevolking groeit </a:t>
            </a:r>
            <a:br>
              <a:rPr lang="nl-BE" sz="28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B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en Q niet meer voldoende is om P te voeden? 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7504" y="2276872"/>
            <a:ext cx="129614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Bevolking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43708" y="2276872"/>
            <a:ext cx="1296144" cy="1224136"/>
          </a:xfrm>
          <a:prstGeom prst="rect">
            <a:avLst/>
          </a:prstGeom>
          <a:solidFill>
            <a:srgbClr val="33CC3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Land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79912" y="2276872"/>
            <a:ext cx="1296144" cy="1224136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Voedsel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187624" y="2924944"/>
            <a:ext cx="432048" cy="28803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l-BE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Bevolkingsgroei</a:t>
            </a:r>
            <a:endParaRPr lang="en-GB" sz="4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85800" y="2217440"/>
            <a:ext cx="42672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sz="2400">
                <a:latin typeface="Tahoma" pitchFamily="34" charset="0"/>
                <a:ea typeface="Tahoma" pitchFamily="34" charset="0"/>
                <a:cs typeface="Tahoma" pitchFamily="34" charset="0"/>
              </a:rPr>
              <a:t>hongersnood</a:t>
            </a:r>
            <a:br>
              <a:rPr lang="nl-BE" sz="240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BE" sz="2400">
                <a:latin typeface="Tahoma" pitchFamily="34" charset="0"/>
                <a:ea typeface="Tahoma" pitchFamily="34" charset="0"/>
                <a:cs typeface="Tahoma" pitchFamily="34" charset="0"/>
              </a:rPr>
              <a:t>conflicten</a:t>
            </a:r>
            <a:br>
              <a:rPr lang="nl-BE" sz="240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BE" sz="2400">
                <a:latin typeface="Tahoma" pitchFamily="34" charset="0"/>
                <a:ea typeface="Tahoma" pitchFamily="34" charset="0"/>
                <a:cs typeface="Tahoma" pitchFamily="34" charset="0"/>
              </a:rPr>
              <a:t>epidemieën</a:t>
            </a:r>
          </a:p>
          <a:p>
            <a:pPr>
              <a:spcBef>
                <a:spcPct val="50000"/>
              </a:spcBef>
            </a:pPr>
            <a:r>
              <a:rPr lang="nl-BE" sz="2400">
                <a:latin typeface="Tahoma" pitchFamily="34" charset="0"/>
                <a:ea typeface="Tahoma" pitchFamily="34" charset="0"/>
                <a:cs typeface="Tahoma" pitchFamily="34" charset="0"/>
              </a:rPr>
              <a:t>kloosters, begijnhoven</a:t>
            </a:r>
            <a:br>
              <a:rPr lang="nl-BE" sz="240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BE" sz="2400">
                <a:latin typeface="Tahoma" pitchFamily="34" charset="0"/>
                <a:ea typeface="Tahoma" pitchFamily="34" charset="0"/>
                <a:cs typeface="Tahoma" pitchFamily="34" charset="0"/>
              </a:rPr>
              <a:t>abortus, kindermoord</a:t>
            </a:r>
            <a:br>
              <a:rPr lang="nl-BE" sz="240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BE" sz="2400">
                <a:latin typeface="Tahoma" pitchFamily="34" charset="0"/>
                <a:ea typeface="Tahoma" pitchFamily="34" charset="0"/>
                <a:cs typeface="Tahoma" pitchFamily="34" charset="0"/>
              </a:rPr>
              <a:t>emigratie</a:t>
            </a:r>
            <a:endParaRPr lang="en-GB" sz="2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198168" y="2279353"/>
            <a:ext cx="5486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uitbreiding </a:t>
            </a:r>
            <a:r>
              <a:rPr lang="nl-BE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(kolonisatie)</a:t>
            </a:r>
          </a:p>
          <a:p>
            <a:pPr>
              <a:spcBef>
                <a:spcPct val="50000"/>
              </a:spcBef>
            </a:pPr>
            <a:endParaRPr lang="nl-B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hogere </a:t>
            </a:r>
            <a:r>
              <a:rPr lang="nl-BE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rendementen</a:t>
            </a:r>
            <a:br>
              <a:rPr lang="nl-BE" sz="2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BE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(nieuwe technieken</a:t>
            </a: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b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verstedelijking</a:t>
            </a:r>
            <a:r>
              <a:rPr lang="nl-BE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GB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65125" y="1988840"/>
            <a:ext cx="3890963" cy="3314701"/>
            <a:chOff x="230" y="2064"/>
            <a:chExt cx="2451" cy="2088"/>
          </a:xfrm>
        </p:grpSpPr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288" y="2064"/>
              <a:ext cx="2160" cy="1776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419" name="Text Box 11"/>
            <p:cNvSpPr txBox="1">
              <a:spLocks noChangeArrowheads="1"/>
            </p:cNvSpPr>
            <p:nvPr/>
          </p:nvSpPr>
          <p:spPr bwMode="auto">
            <a:xfrm>
              <a:off x="230" y="3861"/>
              <a:ext cx="245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2400">
                  <a:solidFill>
                    <a:srgbClr val="008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Demografische oplossingen</a:t>
              </a:r>
              <a:endParaRPr lang="en-GB" sz="240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038600" y="1988840"/>
            <a:ext cx="4876800" cy="3281363"/>
            <a:chOff x="2544" y="2064"/>
            <a:chExt cx="3072" cy="2067"/>
          </a:xfrm>
        </p:grpSpPr>
        <p:sp>
          <p:nvSpPr>
            <p:cNvPr id="17416" name="Rectangle 12"/>
            <p:cNvSpPr>
              <a:spLocks noChangeArrowheads="1"/>
            </p:cNvSpPr>
            <p:nvPr/>
          </p:nvSpPr>
          <p:spPr bwMode="auto">
            <a:xfrm>
              <a:off x="2544" y="2064"/>
              <a:ext cx="3072" cy="17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417" name="Text Box 13"/>
            <p:cNvSpPr txBox="1">
              <a:spLocks noChangeArrowheads="1"/>
            </p:cNvSpPr>
            <p:nvPr/>
          </p:nvSpPr>
          <p:spPr bwMode="auto">
            <a:xfrm>
              <a:off x="2823" y="3840"/>
              <a:ext cx="2286" cy="29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nl-BE" sz="240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Geografische oplossingen</a:t>
              </a:r>
              <a:endParaRPr lang="en-GB" sz="240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build="p"/>
      <p:bldP spid="2356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l-BE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Bevolkingsgroei</a:t>
            </a:r>
            <a:endParaRPr lang="en-GB" sz="4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85800" y="2217440"/>
            <a:ext cx="42672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sz="2400">
                <a:latin typeface="Tahoma" pitchFamily="34" charset="0"/>
                <a:ea typeface="Tahoma" pitchFamily="34" charset="0"/>
                <a:cs typeface="Tahoma" pitchFamily="34" charset="0"/>
              </a:rPr>
              <a:t>hongersnood</a:t>
            </a:r>
            <a:br>
              <a:rPr lang="nl-BE" sz="240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BE" sz="2400">
                <a:latin typeface="Tahoma" pitchFamily="34" charset="0"/>
                <a:ea typeface="Tahoma" pitchFamily="34" charset="0"/>
                <a:cs typeface="Tahoma" pitchFamily="34" charset="0"/>
              </a:rPr>
              <a:t>conflicten</a:t>
            </a:r>
            <a:br>
              <a:rPr lang="nl-BE" sz="240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BE" sz="2400">
                <a:latin typeface="Tahoma" pitchFamily="34" charset="0"/>
                <a:ea typeface="Tahoma" pitchFamily="34" charset="0"/>
                <a:cs typeface="Tahoma" pitchFamily="34" charset="0"/>
              </a:rPr>
              <a:t>epidemieën</a:t>
            </a:r>
          </a:p>
          <a:p>
            <a:pPr>
              <a:spcBef>
                <a:spcPct val="50000"/>
              </a:spcBef>
            </a:pPr>
            <a:r>
              <a:rPr lang="nl-BE" sz="2400">
                <a:latin typeface="Tahoma" pitchFamily="34" charset="0"/>
                <a:ea typeface="Tahoma" pitchFamily="34" charset="0"/>
                <a:cs typeface="Tahoma" pitchFamily="34" charset="0"/>
              </a:rPr>
              <a:t>kloosters, begijnhoven</a:t>
            </a:r>
            <a:br>
              <a:rPr lang="nl-BE" sz="240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BE" sz="2400">
                <a:latin typeface="Tahoma" pitchFamily="34" charset="0"/>
                <a:ea typeface="Tahoma" pitchFamily="34" charset="0"/>
                <a:cs typeface="Tahoma" pitchFamily="34" charset="0"/>
              </a:rPr>
              <a:t>abortus, kindermoord</a:t>
            </a:r>
            <a:br>
              <a:rPr lang="nl-BE" sz="240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BE" sz="2400">
                <a:latin typeface="Tahoma" pitchFamily="34" charset="0"/>
                <a:ea typeface="Tahoma" pitchFamily="34" charset="0"/>
                <a:cs typeface="Tahoma" pitchFamily="34" charset="0"/>
              </a:rPr>
              <a:t>emigratie</a:t>
            </a:r>
            <a:endParaRPr lang="en-GB" sz="2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65125" y="1988840"/>
            <a:ext cx="4511676" cy="3376614"/>
            <a:chOff x="230" y="2064"/>
            <a:chExt cx="2842" cy="2127"/>
          </a:xfrm>
        </p:grpSpPr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288" y="2064"/>
              <a:ext cx="2160" cy="1776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419" name="Text Box 11"/>
            <p:cNvSpPr txBox="1">
              <a:spLocks noChangeArrowheads="1"/>
            </p:cNvSpPr>
            <p:nvPr/>
          </p:nvSpPr>
          <p:spPr bwMode="auto">
            <a:xfrm>
              <a:off x="230" y="3861"/>
              <a:ext cx="284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2800" dirty="0">
                  <a:solidFill>
                    <a:srgbClr val="008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Demografische oplossingen</a:t>
              </a:r>
              <a:endParaRPr lang="en-GB" sz="2800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1" name="Group 18"/>
          <p:cNvGrpSpPr>
            <a:grpSpLocks/>
          </p:cNvGrpSpPr>
          <p:nvPr/>
        </p:nvGrpSpPr>
        <p:grpSpPr bwMode="auto">
          <a:xfrm>
            <a:off x="609600" y="2204864"/>
            <a:ext cx="8305800" cy="1219200"/>
            <a:chOff x="384" y="2208"/>
            <a:chExt cx="5232" cy="768"/>
          </a:xfrm>
        </p:grpSpPr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384" y="2208"/>
              <a:ext cx="5232" cy="768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2518" y="2448"/>
              <a:ext cx="2620" cy="33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nl-BE" sz="2800" dirty="0">
                  <a:solidFill>
                    <a:srgbClr val="008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“Natuurlijke” oplossingen</a:t>
              </a:r>
              <a:endParaRPr lang="en-GB" sz="2800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4" name="Group 19"/>
          <p:cNvGrpSpPr>
            <a:grpSpLocks/>
          </p:cNvGrpSpPr>
          <p:nvPr/>
        </p:nvGrpSpPr>
        <p:grpSpPr bwMode="auto">
          <a:xfrm>
            <a:off x="609600" y="3500264"/>
            <a:ext cx="8305800" cy="1219200"/>
            <a:chOff x="384" y="3024"/>
            <a:chExt cx="5232" cy="768"/>
          </a:xfrm>
        </p:grpSpPr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384" y="3024"/>
              <a:ext cx="5232" cy="768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2871" y="3264"/>
              <a:ext cx="1977" cy="33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nl-BE" sz="2800">
                  <a:solidFill>
                    <a:srgbClr val="008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Bevolkingscontrole</a:t>
              </a:r>
              <a:endParaRPr lang="en-GB" sz="280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2576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Bevolkingsgroei</a:t>
            </a:r>
            <a:endParaRPr lang="en-GB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844783" y="3624125"/>
            <a:ext cx="3747541" cy="657069"/>
          </a:xfrm>
          <a:custGeom>
            <a:avLst/>
            <a:gdLst>
              <a:gd name="connsiteX0" fmla="*/ 3747541 w 3747541"/>
              <a:gd name="connsiteY0" fmla="*/ 74951 h 657069"/>
              <a:gd name="connsiteX1" fmla="*/ 1993691 w 3747541"/>
              <a:gd name="connsiteY1" fmla="*/ 644577 h 657069"/>
              <a:gd name="connsiteX2" fmla="*/ 0 w 3747541"/>
              <a:gd name="connsiteY2" fmla="*/ 0 h 65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7541" h="657069">
                <a:moveTo>
                  <a:pt x="3747541" y="74951"/>
                </a:moveTo>
                <a:cubicBezTo>
                  <a:pt x="3182911" y="366010"/>
                  <a:pt x="2618281" y="657069"/>
                  <a:pt x="1993691" y="644577"/>
                </a:cubicBezTo>
                <a:cubicBezTo>
                  <a:pt x="1369101" y="632085"/>
                  <a:pt x="684550" y="316042"/>
                  <a:pt x="0" y="0"/>
                </a:cubicBezTo>
              </a:path>
            </a:pathLst>
          </a:cu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364088" y="2204864"/>
          <a:ext cx="3779913" cy="1123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971"/>
                <a:gridCol w="1259971"/>
                <a:gridCol w="1259971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Arbeidsproductiviteit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Landrendement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Bevolkingsdichtheid</a:t>
                      </a:r>
                      <a:endParaRPr lang="nl-NL" dirty="0"/>
                    </a:p>
                  </a:txBody>
                  <a:tcPr/>
                </a:tc>
              </a:tr>
              <a:tr h="47547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Q/P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Q/L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P/L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1403648" y="2276872"/>
            <a:ext cx="216024" cy="1224136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ight Arrow 14"/>
          <p:cNvSpPr/>
          <p:nvPr/>
        </p:nvSpPr>
        <p:spPr>
          <a:xfrm rot="10800000">
            <a:off x="1403648" y="2924944"/>
            <a:ext cx="432048" cy="28803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879475" y="4581128"/>
            <a:ext cx="742940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Welke oplossingen indien bevolking groeit </a:t>
            </a:r>
            <a:br>
              <a:rPr lang="nl-BE" sz="28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B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en Q niet meer voldoende is om P te voeden</a:t>
            </a:r>
            <a:r>
              <a:rPr lang="nl-BE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r>
              <a:rPr lang="nl-BE" sz="28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Demografische oplossingen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504" y="2276872"/>
            <a:ext cx="129614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Bevolking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43708" y="2276872"/>
            <a:ext cx="1296144" cy="1224136"/>
          </a:xfrm>
          <a:prstGeom prst="rect">
            <a:avLst/>
          </a:prstGeom>
          <a:solidFill>
            <a:srgbClr val="33CC3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Land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9912" y="2276872"/>
            <a:ext cx="1296144" cy="1224136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Voedsel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64088" y="2852936"/>
            <a:ext cx="3779912" cy="122413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square" anchor="b" anchorCtr="0">
            <a:noAutofit/>
          </a:bodyPr>
          <a:lstStyle/>
          <a:p>
            <a:pPr algn="ctr"/>
            <a:r>
              <a:rPr lang="nl-BE" dirty="0" smtClean="0"/>
              <a:t>Geen verandering</a:t>
            </a:r>
            <a:endParaRPr lang="nl-BE" dirty="0"/>
          </a:p>
        </p:txBody>
      </p:sp>
      <p:sp>
        <p:nvSpPr>
          <p:cNvPr id="20" name="Down Arrow 19"/>
          <p:cNvSpPr/>
          <p:nvPr/>
        </p:nvSpPr>
        <p:spPr>
          <a:xfrm rot="10800000">
            <a:off x="683568" y="1988840"/>
            <a:ext cx="288032" cy="360040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-0.12986 0.0053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uiExpand="1" build="p" bldLvl="3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l-BE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Bevolkingsgroei</a:t>
            </a:r>
            <a:endParaRPr lang="en-GB" sz="4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198168" y="2279353"/>
            <a:ext cx="5486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uitbreiding </a:t>
            </a:r>
            <a:r>
              <a:rPr lang="nl-BE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(kolonisatie)</a:t>
            </a:r>
          </a:p>
          <a:p>
            <a:pPr>
              <a:spcBef>
                <a:spcPct val="50000"/>
              </a:spcBef>
            </a:pPr>
            <a:endParaRPr lang="nl-B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hogere </a:t>
            </a:r>
            <a:r>
              <a:rPr lang="nl-BE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rendementen</a:t>
            </a:r>
            <a:br>
              <a:rPr lang="nl-BE" sz="24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BE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(nieuwe technieken</a:t>
            </a: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b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verstedelijking</a:t>
            </a:r>
            <a:r>
              <a:rPr lang="nl-BE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GB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038600" y="1988840"/>
            <a:ext cx="4876800" cy="4296040"/>
            <a:chOff x="2544" y="2064"/>
            <a:chExt cx="3072" cy="2022"/>
          </a:xfrm>
        </p:grpSpPr>
        <p:sp>
          <p:nvSpPr>
            <p:cNvPr id="17416" name="Rectangle 12"/>
            <p:cNvSpPr>
              <a:spLocks noChangeArrowheads="1"/>
            </p:cNvSpPr>
            <p:nvPr/>
          </p:nvSpPr>
          <p:spPr bwMode="auto">
            <a:xfrm>
              <a:off x="2544" y="2064"/>
              <a:ext cx="3072" cy="17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417" name="Text Box 13"/>
            <p:cNvSpPr txBox="1">
              <a:spLocks noChangeArrowheads="1"/>
            </p:cNvSpPr>
            <p:nvPr/>
          </p:nvSpPr>
          <p:spPr bwMode="auto">
            <a:xfrm>
              <a:off x="2641" y="3840"/>
              <a:ext cx="2650" cy="24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nl-BE" sz="280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Geografische oplossingen</a:t>
              </a:r>
              <a:endParaRPr lang="en-GB" sz="280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1" name="Group 20"/>
          <p:cNvGrpSpPr>
            <a:grpSpLocks/>
          </p:cNvGrpSpPr>
          <p:nvPr/>
        </p:nvGrpSpPr>
        <p:grpSpPr bwMode="auto">
          <a:xfrm>
            <a:off x="304800" y="2151112"/>
            <a:ext cx="7239000" cy="917848"/>
            <a:chOff x="192" y="2160"/>
            <a:chExt cx="4560" cy="432"/>
          </a:xfrm>
        </p:grpSpPr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92" y="2160"/>
              <a:ext cx="4560" cy="4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>
              <a:noAutofit/>
            </a:bodyPr>
            <a:lstStyle/>
            <a:p>
              <a:endParaRPr lang="en-US" sz="28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480" y="2256"/>
              <a:ext cx="1898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ctr"/>
              <a:r>
                <a:rPr lang="nl-BE" sz="2800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Territoriale oplossingen</a:t>
              </a:r>
              <a:endParaRPr lang="en-GB" sz="2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4" name="Group 21"/>
          <p:cNvGrpSpPr>
            <a:grpSpLocks/>
          </p:cNvGrpSpPr>
          <p:nvPr/>
        </p:nvGrpSpPr>
        <p:grpSpPr bwMode="auto">
          <a:xfrm>
            <a:off x="304800" y="3370312"/>
            <a:ext cx="8534400" cy="1427764"/>
            <a:chOff x="192" y="2928"/>
            <a:chExt cx="5376" cy="672"/>
          </a:xfrm>
        </p:grpSpPr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92" y="2928"/>
              <a:ext cx="5376" cy="6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>
              <a:noAutofit/>
            </a:bodyPr>
            <a:lstStyle/>
            <a:p>
              <a:endParaRPr lang="en-US" sz="28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192" y="3072"/>
              <a:ext cx="2264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ctr"/>
              <a:r>
                <a:rPr lang="nl-BE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Technologische </a:t>
              </a:r>
              <a:r>
                <a:rPr lang="nl-BE" sz="2800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/>
              </a:r>
              <a:br>
                <a:rPr lang="nl-BE" sz="2800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nl-BE" sz="2800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oplossingen</a:t>
              </a:r>
              <a:endParaRPr lang="en-GB" sz="28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2576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Bevolkingsgroei</a:t>
            </a:r>
            <a:endParaRPr lang="en-GB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844783" y="3624125"/>
            <a:ext cx="3747541" cy="657069"/>
          </a:xfrm>
          <a:custGeom>
            <a:avLst/>
            <a:gdLst>
              <a:gd name="connsiteX0" fmla="*/ 3747541 w 3747541"/>
              <a:gd name="connsiteY0" fmla="*/ 74951 h 657069"/>
              <a:gd name="connsiteX1" fmla="*/ 1993691 w 3747541"/>
              <a:gd name="connsiteY1" fmla="*/ 644577 h 657069"/>
              <a:gd name="connsiteX2" fmla="*/ 0 w 3747541"/>
              <a:gd name="connsiteY2" fmla="*/ 0 h 65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7541" h="657069">
                <a:moveTo>
                  <a:pt x="3747541" y="74951"/>
                </a:moveTo>
                <a:cubicBezTo>
                  <a:pt x="3182911" y="366010"/>
                  <a:pt x="2618281" y="657069"/>
                  <a:pt x="1993691" y="644577"/>
                </a:cubicBezTo>
                <a:cubicBezTo>
                  <a:pt x="1369101" y="632085"/>
                  <a:pt x="684550" y="316042"/>
                  <a:pt x="0" y="0"/>
                </a:cubicBezTo>
              </a:path>
            </a:pathLst>
          </a:cu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364088" y="2204864"/>
          <a:ext cx="3779913" cy="1123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971"/>
                <a:gridCol w="1259971"/>
                <a:gridCol w="1259971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Arbeidsproductiviteit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Landrendement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Bevolkingsdichtheid</a:t>
                      </a:r>
                      <a:endParaRPr lang="nl-NL" dirty="0"/>
                    </a:p>
                  </a:txBody>
                  <a:tcPr/>
                </a:tc>
              </a:tr>
              <a:tr h="47547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Q/P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Q/L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P/L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64088" y="2852936"/>
            <a:ext cx="3779912" cy="122413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square" anchor="b" anchorCtr="0">
            <a:noAutofit/>
          </a:bodyPr>
          <a:lstStyle/>
          <a:p>
            <a:pPr algn="ctr"/>
            <a:r>
              <a:rPr lang="nl-BE" dirty="0" smtClean="0"/>
              <a:t>Geen verandering</a:t>
            </a:r>
            <a:endParaRPr lang="nl-BE" dirty="0"/>
          </a:p>
        </p:txBody>
      </p:sp>
      <p:sp>
        <p:nvSpPr>
          <p:cNvPr id="13" name="Rectangle 12"/>
          <p:cNvSpPr/>
          <p:nvPr/>
        </p:nvSpPr>
        <p:spPr>
          <a:xfrm>
            <a:off x="3275856" y="2276872"/>
            <a:ext cx="216024" cy="1224136"/>
          </a:xfrm>
          <a:prstGeom prst="rect">
            <a:avLst/>
          </a:prstGeom>
          <a:solidFill>
            <a:srgbClr val="00B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ight Arrow 14"/>
          <p:cNvSpPr/>
          <p:nvPr/>
        </p:nvSpPr>
        <p:spPr>
          <a:xfrm>
            <a:off x="3059832" y="2924944"/>
            <a:ext cx="432048" cy="2880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879475" y="4581128"/>
            <a:ext cx="742940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Welke oplossingen indien bevolking groeit </a:t>
            </a:r>
            <a:br>
              <a:rPr lang="nl-BE" sz="28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B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en Q niet meer voldoende is om P te voeden</a:t>
            </a:r>
            <a:r>
              <a:rPr lang="nl-BE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r>
              <a:rPr lang="nl-BE" sz="28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Territoriale oplossingen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03648" y="2276872"/>
            <a:ext cx="216024" cy="1224136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ight Arrow 19"/>
          <p:cNvSpPr/>
          <p:nvPr/>
        </p:nvSpPr>
        <p:spPr>
          <a:xfrm>
            <a:off x="1187624" y="2924944"/>
            <a:ext cx="432048" cy="28803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tangle 20"/>
          <p:cNvSpPr/>
          <p:nvPr/>
        </p:nvSpPr>
        <p:spPr>
          <a:xfrm>
            <a:off x="5076056" y="2276872"/>
            <a:ext cx="216024" cy="1224136"/>
          </a:xfrm>
          <a:prstGeom prst="rect">
            <a:avLst/>
          </a:prstGeom>
          <a:solidFill>
            <a:srgbClr val="FF00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ight Arrow 21"/>
          <p:cNvSpPr/>
          <p:nvPr/>
        </p:nvSpPr>
        <p:spPr>
          <a:xfrm>
            <a:off x="4860032" y="2924944"/>
            <a:ext cx="432048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tangle 22"/>
          <p:cNvSpPr/>
          <p:nvPr/>
        </p:nvSpPr>
        <p:spPr>
          <a:xfrm>
            <a:off x="107504" y="2276872"/>
            <a:ext cx="129614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Bevolking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43708" y="2276872"/>
            <a:ext cx="1296144" cy="1224136"/>
          </a:xfrm>
          <a:prstGeom prst="rect">
            <a:avLst/>
          </a:prstGeom>
          <a:solidFill>
            <a:srgbClr val="33CC3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Land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79912" y="2276872"/>
            <a:ext cx="1296144" cy="1224136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Voedsel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18" grpId="0" uiExpand="1" build="p" bldLvl="2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atell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739056"/>
            <a:ext cx="6839991" cy="5118944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61792" y="188640"/>
            <a:ext cx="6738600" cy="187810"/>
          </a:xfrm>
        </p:spPr>
        <p:txBody>
          <a:bodyPr>
            <a:normAutofit fontScale="90000"/>
          </a:bodyPr>
          <a:lstStyle/>
          <a:p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Hoewel …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5800" y="620688"/>
            <a:ext cx="7990656" cy="67611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Moeilijkheid om nieuw territorium in gebruik te nemen (andere natuur =&gt; andere technieken) </a:t>
            </a:r>
            <a:b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=&gt;ecologisch gevaar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72000" y="2708920"/>
            <a:ext cx="99831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nl-BE" dirty="0"/>
              <a:t>toendra</a:t>
            </a:r>
            <a:endParaRPr lang="nl-NL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275856" y="3212976"/>
            <a:ext cx="1064605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nl-BE" dirty="0"/>
              <a:t>woestijn</a:t>
            </a:r>
            <a:endParaRPr lang="nl-NL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124076" y="4357975"/>
            <a:ext cx="917718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nl-BE"/>
              <a:t>bergen</a:t>
            </a:r>
            <a:endParaRPr lang="nl-NL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131840" y="6309320"/>
            <a:ext cx="2325493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nl-BE" dirty="0"/>
              <a:t>tropisch regenwoud</a:t>
            </a:r>
            <a:endParaRPr lang="nl-NL" dirty="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68314" y="1640994"/>
            <a:ext cx="6047902" cy="70788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nl-BE" sz="2000" dirty="0" smtClean="0">
                <a:solidFill>
                  <a:schemeClr val="hlink"/>
                </a:solidFill>
              </a:rPr>
              <a:t>Begrenzing door </a:t>
            </a:r>
            <a:r>
              <a:rPr lang="nl-BE" sz="2000" dirty="0" err="1" smtClean="0">
                <a:solidFill>
                  <a:schemeClr val="hlink"/>
                </a:solidFill>
              </a:rPr>
              <a:t>klimatische</a:t>
            </a:r>
            <a:r>
              <a:rPr lang="nl-BE" sz="2000" dirty="0" smtClean="0">
                <a:solidFill>
                  <a:schemeClr val="hlink"/>
                </a:solidFill>
              </a:rPr>
              <a:t> </a:t>
            </a:r>
            <a:r>
              <a:rPr lang="nl-BE" sz="2000" dirty="0">
                <a:solidFill>
                  <a:schemeClr val="hlink"/>
                </a:solidFill>
              </a:rPr>
              <a:t>en </a:t>
            </a:r>
            <a:r>
              <a:rPr lang="nl-BE" sz="2000" dirty="0" smtClean="0">
                <a:solidFill>
                  <a:schemeClr val="hlink"/>
                </a:solidFill>
              </a:rPr>
              <a:t>reliëfelementen</a:t>
            </a:r>
            <a:endParaRPr lang="nl-BE" sz="2000" dirty="0">
              <a:solidFill>
                <a:schemeClr val="hlink"/>
              </a:solidFill>
            </a:endParaRPr>
          </a:p>
          <a:p>
            <a:pPr algn="l"/>
            <a:r>
              <a:rPr lang="nl-BE" sz="2000" dirty="0">
                <a:solidFill>
                  <a:schemeClr val="hlink"/>
                </a:solidFill>
              </a:rPr>
              <a:t>=&gt; Begrenzing van de </a:t>
            </a:r>
            <a:r>
              <a:rPr lang="nl-BE" sz="2000" dirty="0" smtClean="0">
                <a:solidFill>
                  <a:schemeClr val="hlink"/>
                </a:solidFill>
              </a:rPr>
              <a:t>bestaanswijze</a:t>
            </a:r>
            <a:endParaRPr lang="nl-NL" sz="2000" dirty="0">
              <a:solidFill>
                <a:schemeClr val="hlink"/>
              </a:solidFill>
            </a:endParaRP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 rot="1708302">
            <a:off x="4602373" y="3474975"/>
            <a:ext cx="1931334" cy="2833363"/>
          </a:xfrm>
          <a:prstGeom prst="ellipse">
            <a:avLst/>
          </a:prstGeom>
          <a:noFill/>
          <a:ln w="2857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nl-NL"/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3707904" y="4365104"/>
            <a:ext cx="708436" cy="519351"/>
          </a:xfrm>
          <a:prstGeom prst="ellipse">
            <a:avLst/>
          </a:prstGeom>
          <a:noFill/>
          <a:ln w="28575" algn="ctr">
            <a:solidFill>
              <a:srgbClr val="FF0066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61792" y="188640"/>
            <a:ext cx="6738600" cy="187810"/>
          </a:xfrm>
        </p:spPr>
        <p:txBody>
          <a:bodyPr>
            <a:normAutofit fontScale="90000"/>
          </a:bodyPr>
          <a:lstStyle/>
          <a:p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Hoewel …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5800" y="620688"/>
            <a:ext cx="7990656" cy="676115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Er </a:t>
            </a: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bestaan geen leegstaande bruikbare territoria =&gt; conflicten en overheersing of verjaging oorspronkelijke gebruikers (militaire technologie)</a:t>
            </a:r>
          </a:p>
        </p:txBody>
      </p:sp>
      <p:pic>
        <p:nvPicPr>
          <p:cNvPr id="15" name="Picture 7" descr="250px-JanVanRiebeckArriv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8152" y="1725717"/>
            <a:ext cx="6228184" cy="523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2576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Bevolking, land en voedsel </a:t>
            </a:r>
            <a:endParaRPr lang="en-GB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2276872"/>
            <a:ext cx="129614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Bevolking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9812" y="2276872"/>
            <a:ext cx="1296144" cy="1224136"/>
          </a:xfrm>
          <a:prstGeom prst="rect">
            <a:avLst/>
          </a:prstGeom>
          <a:solidFill>
            <a:srgbClr val="33CC3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Land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8024" y="2276872"/>
            <a:ext cx="1296144" cy="1224136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Voedsel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708879" y="3624125"/>
            <a:ext cx="3747541" cy="657069"/>
          </a:xfrm>
          <a:custGeom>
            <a:avLst/>
            <a:gdLst>
              <a:gd name="connsiteX0" fmla="*/ 3747541 w 3747541"/>
              <a:gd name="connsiteY0" fmla="*/ 74951 h 657069"/>
              <a:gd name="connsiteX1" fmla="*/ 1993691 w 3747541"/>
              <a:gd name="connsiteY1" fmla="*/ 644577 h 657069"/>
              <a:gd name="connsiteX2" fmla="*/ 0 w 3747541"/>
              <a:gd name="connsiteY2" fmla="*/ 0 h 65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7541" h="657069">
                <a:moveTo>
                  <a:pt x="3747541" y="74951"/>
                </a:moveTo>
                <a:cubicBezTo>
                  <a:pt x="3182911" y="366010"/>
                  <a:pt x="2618281" y="657069"/>
                  <a:pt x="1993691" y="644577"/>
                </a:cubicBezTo>
                <a:cubicBezTo>
                  <a:pt x="1369101" y="632085"/>
                  <a:pt x="684550" y="316042"/>
                  <a:pt x="0" y="0"/>
                </a:cubicBezTo>
              </a:path>
            </a:pathLst>
          </a:cu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7624" y="4797152"/>
            <a:ext cx="750154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Bevolking bewerkt land en produceert voedsel</a:t>
            </a:r>
            <a:br>
              <a:rPr lang="nl-BE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BE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om zichzelf in stand te houden</a:t>
            </a:r>
          </a:p>
          <a:p>
            <a:r>
              <a:rPr lang="nl-BE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Alleen platteland</a:t>
            </a:r>
            <a:endParaRPr lang="nl-NL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4" grpId="0" animBg="1"/>
      <p:bldP spid="15" grpId="0" uiExpand="1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61792" y="188640"/>
            <a:ext cx="6738600" cy="187810"/>
          </a:xfrm>
        </p:spPr>
        <p:txBody>
          <a:bodyPr>
            <a:normAutofit fontScale="90000"/>
          </a:bodyPr>
          <a:lstStyle/>
          <a:p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Hoewel …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5800" y="620688"/>
            <a:ext cx="7990656" cy="676115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Moeilijkheid om groter territorium bij elkaar te houden (toenemende grenslengte; toenemende interne heterogeniteit)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=&gt; belang van leger en administratie </a:t>
            </a:r>
            <a:b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=&gt; gevaar </a:t>
            </a:r>
            <a:r>
              <a:rPr lang="nl-BE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onevenwicht</a:t>
            </a: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tussen landbouwers en niet-producenten  </a:t>
            </a:r>
            <a:endParaRPr lang="en-GB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9" descr="1271178475-greatwallofchina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56954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terra cotta army1 Two Popular Day Trips by Xiantrips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3456954"/>
            <a:ext cx="49847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2576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Bevolkingsgroei</a:t>
            </a:r>
            <a:endParaRPr lang="en-GB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844783" y="3624125"/>
            <a:ext cx="3747541" cy="657069"/>
          </a:xfrm>
          <a:custGeom>
            <a:avLst/>
            <a:gdLst>
              <a:gd name="connsiteX0" fmla="*/ 3747541 w 3747541"/>
              <a:gd name="connsiteY0" fmla="*/ 74951 h 657069"/>
              <a:gd name="connsiteX1" fmla="*/ 1993691 w 3747541"/>
              <a:gd name="connsiteY1" fmla="*/ 644577 h 657069"/>
              <a:gd name="connsiteX2" fmla="*/ 0 w 3747541"/>
              <a:gd name="connsiteY2" fmla="*/ 0 h 65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7541" h="657069">
                <a:moveTo>
                  <a:pt x="3747541" y="74951"/>
                </a:moveTo>
                <a:cubicBezTo>
                  <a:pt x="3182911" y="366010"/>
                  <a:pt x="2618281" y="657069"/>
                  <a:pt x="1993691" y="644577"/>
                </a:cubicBezTo>
                <a:cubicBezTo>
                  <a:pt x="1369101" y="632085"/>
                  <a:pt x="684550" y="316042"/>
                  <a:pt x="0" y="0"/>
                </a:cubicBezTo>
              </a:path>
            </a:pathLst>
          </a:cu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364088" y="2204864"/>
          <a:ext cx="3779913" cy="1123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971"/>
                <a:gridCol w="1259971"/>
                <a:gridCol w="1259971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Arbeidsproductiviteit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Landrendement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Bevolkingsdichtheid</a:t>
                      </a:r>
                      <a:endParaRPr lang="nl-NL" dirty="0"/>
                    </a:p>
                  </a:txBody>
                  <a:tcPr/>
                </a:tc>
              </a:tr>
              <a:tr h="47547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Q/P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Q/L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P/L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64088" y="2852936"/>
            <a:ext cx="3779912" cy="122413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square" bIns="180000" numCol="1" spcCol="0" anchor="b" anchorCtr="0">
            <a:noAutofit/>
          </a:bodyPr>
          <a:lstStyle/>
          <a:p>
            <a:pPr algn="ctr"/>
            <a:r>
              <a:rPr lang="nl-BE" sz="2000" b="1" dirty="0" smtClean="0"/>
              <a:t>Gelijk             Hoger            </a:t>
            </a:r>
            <a:r>
              <a:rPr lang="nl-BE" sz="2000" b="1" dirty="0" err="1" smtClean="0"/>
              <a:t>Hoger</a:t>
            </a:r>
            <a:endParaRPr lang="nl-BE" sz="2000" b="1" dirty="0" smtClean="0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879475" y="4581128"/>
            <a:ext cx="742940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Welke oplossingen indien bevolking groeit </a:t>
            </a:r>
            <a:br>
              <a:rPr lang="nl-BE" sz="28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B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en Q niet meer voldoende is om P te voeden</a:t>
            </a:r>
            <a:r>
              <a:rPr lang="nl-BE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r>
              <a:rPr lang="nl-BE" sz="28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Technologische oplossingen </a:t>
            </a:r>
          </a:p>
          <a:p>
            <a:r>
              <a:rPr lang="nl-BE" sz="28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gericht op landrendement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03648" y="2276872"/>
            <a:ext cx="216024" cy="1224136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ight Arrow 19"/>
          <p:cNvSpPr/>
          <p:nvPr/>
        </p:nvSpPr>
        <p:spPr>
          <a:xfrm>
            <a:off x="1187624" y="2924944"/>
            <a:ext cx="432048" cy="28803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tangle 20"/>
          <p:cNvSpPr/>
          <p:nvPr/>
        </p:nvSpPr>
        <p:spPr>
          <a:xfrm>
            <a:off x="5076056" y="2276872"/>
            <a:ext cx="216024" cy="1224136"/>
          </a:xfrm>
          <a:prstGeom prst="rect">
            <a:avLst/>
          </a:prstGeom>
          <a:solidFill>
            <a:srgbClr val="FF00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ight Arrow 21"/>
          <p:cNvSpPr/>
          <p:nvPr/>
        </p:nvSpPr>
        <p:spPr>
          <a:xfrm>
            <a:off x="4860032" y="2924944"/>
            <a:ext cx="432048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tangle 22"/>
          <p:cNvSpPr/>
          <p:nvPr/>
        </p:nvSpPr>
        <p:spPr>
          <a:xfrm>
            <a:off x="107504" y="2276872"/>
            <a:ext cx="129614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Bevolking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43708" y="2276872"/>
            <a:ext cx="1296144" cy="1224136"/>
          </a:xfrm>
          <a:prstGeom prst="rect">
            <a:avLst/>
          </a:prstGeom>
          <a:solidFill>
            <a:srgbClr val="33CC3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Land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79912" y="2276872"/>
            <a:ext cx="1296144" cy="1224136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Voedsel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uiExpand="1" build="p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61792" y="188640"/>
            <a:ext cx="6738600" cy="187810"/>
          </a:xfrm>
        </p:spPr>
        <p:txBody>
          <a:bodyPr>
            <a:normAutofit fontScale="90000"/>
          </a:bodyPr>
          <a:lstStyle/>
          <a:p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Hoewel …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5800" y="620688"/>
            <a:ext cx="7990656" cy="676115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nl-BE" sz="2400" dirty="0" smtClean="0"/>
              <a:t>Gevaar van te grote druk op het fysische milieu (ecologische rampen)</a:t>
            </a:r>
            <a:endParaRPr lang="en-GB" sz="2400" dirty="0" smtClean="0"/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GB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8" descr="1295527662_dust-bow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7163" y="1196752"/>
            <a:ext cx="6446837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17DUST-articleLar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7719" y="3068961"/>
            <a:ext cx="6496281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LFE-125_Dust-bowl-families-heading-Wes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28800"/>
            <a:ext cx="3707904" cy="278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2576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Bevolkingsgroei</a:t>
            </a:r>
            <a:endParaRPr lang="en-GB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844783" y="3624125"/>
            <a:ext cx="3747541" cy="657069"/>
          </a:xfrm>
          <a:custGeom>
            <a:avLst/>
            <a:gdLst>
              <a:gd name="connsiteX0" fmla="*/ 3747541 w 3747541"/>
              <a:gd name="connsiteY0" fmla="*/ 74951 h 657069"/>
              <a:gd name="connsiteX1" fmla="*/ 1993691 w 3747541"/>
              <a:gd name="connsiteY1" fmla="*/ 644577 h 657069"/>
              <a:gd name="connsiteX2" fmla="*/ 0 w 3747541"/>
              <a:gd name="connsiteY2" fmla="*/ 0 h 65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7541" h="657069">
                <a:moveTo>
                  <a:pt x="3747541" y="74951"/>
                </a:moveTo>
                <a:cubicBezTo>
                  <a:pt x="3182911" y="366010"/>
                  <a:pt x="2618281" y="657069"/>
                  <a:pt x="1993691" y="644577"/>
                </a:cubicBezTo>
                <a:cubicBezTo>
                  <a:pt x="1369101" y="632085"/>
                  <a:pt x="684550" y="316042"/>
                  <a:pt x="0" y="0"/>
                </a:cubicBezTo>
              </a:path>
            </a:pathLst>
          </a:cu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364088" y="2204864"/>
          <a:ext cx="3779913" cy="1123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971"/>
                <a:gridCol w="1259971"/>
                <a:gridCol w="1259971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Arbeidsproductiviteit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Landrendement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Bevolkingsdichtheid</a:t>
                      </a:r>
                      <a:endParaRPr lang="nl-NL" dirty="0"/>
                    </a:p>
                  </a:txBody>
                  <a:tcPr/>
                </a:tc>
              </a:tr>
              <a:tr h="47547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Q/P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Q/L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P/L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64088" y="2852936"/>
            <a:ext cx="3779912" cy="122413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square" bIns="180000" numCol="1" spcCol="0" anchor="b" anchorCtr="0">
            <a:noAutofit/>
          </a:bodyPr>
          <a:lstStyle/>
          <a:p>
            <a:pPr algn="ctr"/>
            <a:r>
              <a:rPr lang="nl-BE" sz="2000" b="1" dirty="0" smtClean="0"/>
              <a:t>Hoger             Gelijk            Gelijk?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879475" y="4581128"/>
            <a:ext cx="838671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Welke oplossingen indien bevolking groeit </a:t>
            </a:r>
            <a:br>
              <a:rPr lang="nl-BE" sz="28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B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en Q niet meer voldoende is om P te voeden</a:t>
            </a:r>
            <a:r>
              <a:rPr lang="nl-BE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r>
              <a:rPr lang="nl-BE" sz="28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Technologische verbeteringen </a:t>
            </a:r>
          </a:p>
          <a:p>
            <a:r>
              <a:rPr lang="nl-BE" sz="28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gericht op arbeidsproductiviteit = </a:t>
            </a:r>
            <a:r>
              <a:rPr lang="nl-BE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Geen oplossing</a:t>
            </a:r>
          </a:p>
          <a:p>
            <a:r>
              <a:rPr lang="nl-BE" sz="2800" dirty="0" smtClean="0"/>
              <a:t>Bevolkingsdichtheid= </a:t>
            </a:r>
            <a:r>
              <a:rPr lang="nl-BE" sz="2800" dirty="0" smtClean="0"/>
              <a:t>rendement/arbeidsproductiviteit</a:t>
            </a:r>
            <a:r>
              <a:rPr lang="nl-BE" sz="28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03648" y="2276872"/>
            <a:ext cx="216024" cy="1224136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ight Arrow 19"/>
          <p:cNvSpPr/>
          <p:nvPr/>
        </p:nvSpPr>
        <p:spPr>
          <a:xfrm>
            <a:off x="1187624" y="2924944"/>
            <a:ext cx="432048" cy="28803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tangle 22"/>
          <p:cNvSpPr/>
          <p:nvPr/>
        </p:nvSpPr>
        <p:spPr>
          <a:xfrm>
            <a:off x="107504" y="2276872"/>
            <a:ext cx="129614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Bevolking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43708" y="2276872"/>
            <a:ext cx="1296144" cy="1224136"/>
          </a:xfrm>
          <a:prstGeom prst="rect">
            <a:avLst/>
          </a:prstGeom>
          <a:solidFill>
            <a:srgbClr val="33CC3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Land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79912" y="2276872"/>
            <a:ext cx="1296144" cy="1224136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Voedsel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71600" y="2276872"/>
            <a:ext cx="648072" cy="1224136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l-BE" sz="1600" dirty="0" err="1" smtClean="0">
                <a:solidFill>
                  <a:schemeClr val="tx1"/>
                </a:solidFill>
              </a:rPr>
              <a:t>Inactie</a:t>
            </a:r>
            <a:r>
              <a:rPr lang="nl-BE" sz="1600" dirty="0" smtClean="0">
                <a:solidFill>
                  <a:schemeClr val="tx1"/>
                </a:solidFill>
              </a:rPr>
              <a:t> </a:t>
            </a:r>
            <a:r>
              <a:rPr lang="nl-BE" sz="1600" dirty="0" err="1" smtClean="0">
                <a:solidFill>
                  <a:schemeClr val="tx1"/>
                </a:solidFill>
              </a:rPr>
              <a:t>ve</a:t>
            </a:r>
            <a:r>
              <a:rPr lang="nl-BE" sz="1600" dirty="0" smtClean="0">
                <a:solidFill>
                  <a:schemeClr val="tx1"/>
                </a:solidFill>
              </a:rPr>
              <a:t> </a:t>
            </a:r>
            <a:r>
              <a:rPr lang="nl-BE" sz="1600" dirty="0" err="1" smtClean="0">
                <a:solidFill>
                  <a:schemeClr val="tx1"/>
                </a:solidFill>
              </a:rPr>
              <a:t>bevol</a:t>
            </a:r>
            <a:r>
              <a:rPr lang="nl-BE" sz="1600" dirty="0" smtClean="0">
                <a:solidFill>
                  <a:schemeClr val="tx1"/>
                </a:solidFill>
              </a:rPr>
              <a:t> </a:t>
            </a:r>
            <a:r>
              <a:rPr lang="nl-BE" sz="1600" dirty="0" err="1" smtClean="0">
                <a:solidFill>
                  <a:schemeClr val="tx1"/>
                </a:solidFill>
              </a:rPr>
              <a:t>king</a:t>
            </a:r>
            <a:endParaRPr lang="nl-NL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uiExpand="1" build="p" bldLvl="3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2576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Bevolkingsgroei</a:t>
            </a:r>
            <a:endParaRPr lang="en-GB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844783" y="3624125"/>
            <a:ext cx="3747541" cy="657069"/>
          </a:xfrm>
          <a:custGeom>
            <a:avLst/>
            <a:gdLst>
              <a:gd name="connsiteX0" fmla="*/ 3747541 w 3747541"/>
              <a:gd name="connsiteY0" fmla="*/ 74951 h 657069"/>
              <a:gd name="connsiteX1" fmla="*/ 1993691 w 3747541"/>
              <a:gd name="connsiteY1" fmla="*/ 644577 h 657069"/>
              <a:gd name="connsiteX2" fmla="*/ 0 w 3747541"/>
              <a:gd name="connsiteY2" fmla="*/ 0 h 65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7541" h="657069">
                <a:moveTo>
                  <a:pt x="3747541" y="74951"/>
                </a:moveTo>
                <a:cubicBezTo>
                  <a:pt x="3182911" y="366010"/>
                  <a:pt x="2618281" y="657069"/>
                  <a:pt x="1993691" y="644577"/>
                </a:cubicBezTo>
                <a:cubicBezTo>
                  <a:pt x="1369101" y="632085"/>
                  <a:pt x="684550" y="316042"/>
                  <a:pt x="0" y="0"/>
                </a:cubicBezTo>
              </a:path>
            </a:pathLst>
          </a:cu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364088" y="2204864"/>
          <a:ext cx="3779913" cy="1123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971"/>
                <a:gridCol w="1259971"/>
                <a:gridCol w="1259971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Arbeidsproductiviteit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Landrendement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Bevolkingsdichtheid</a:t>
                      </a:r>
                      <a:endParaRPr lang="nl-NL" dirty="0"/>
                    </a:p>
                  </a:txBody>
                  <a:tcPr/>
                </a:tc>
              </a:tr>
              <a:tr h="47547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Q/P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Q/L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P/L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64088" y="2852936"/>
            <a:ext cx="3779912" cy="122413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square" bIns="180000" numCol="1" spcCol="0" anchor="b" anchorCtr="0">
            <a:noAutofit/>
          </a:bodyPr>
          <a:lstStyle/>
          <a:p>
            <a:pPr algn="ctr"/>
            <a:r>
              <a:rPr lang="nl-BE" sz="2000" b="1" dirty="0" smtClean="0"/>
              <a:t>Hoger             Gelijk            Gelijk?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779912" y="2276872"/>
            <a:ext cx="1296144" cy="1224136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Voedsel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879475" y="4581128"/>
            <a:ext cx="854881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Welke oplossingen indien bevolking groeit </a:t>
            </a:r>
            <a:br>
              <a:rPr lang="nl-BE" sz="28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B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en Q niet meer voldoende is om P te voeden</a:t>
            </a:r>
            <a:r>
              <a:rPr lang="nl-BE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r>
              <a:rPr lang="nl-BE" sz="28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Technologische verbeteringen </a:t>
            </a:r>
            <a:br>
              <a:rPr lang="nl-BE" sz="28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BE" sz="28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gericht op arbeidsproductiviteit = </a:t>
            </a:r>
            <a:r>
              <a:rPr lang="nl-BE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Geen oplossing</a:t>
            </a:r>
            <a:r>
              <a:rPr lang="nl-BE" sz="28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15" descr="wheat_harvest_(Small).jpg"/>
          <p:cNvPicPr>
            <a:picLocks noChangeAspect="1"/>
          </p:cNvPicPr>
          <p:nvPr/>
        </p:nvPicPr>
        <p:blipFill>
          <a:blip r:embed="rId3" cstate="print"/>
          <a:srcRect l="5190" t="9286" r="8548" b="8984"/>
          <a:stretch>
            <a:fillRect/>
          </a:stretch>
        </p:blipFill>
        <p:spPr bwMode="auto">
          <a:xfrm>
            <a:off x="3419873" y="1802510"/>
            <a:ext cx="5724128" cy="457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1403648" y="2276872"/>
            <a:ext cx="216024" cy="1224136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ight Arrow 19"/>
          <p:cNvSpPr/>
          <p:nvPr/>
        </p:nvSpPr>
        <p:spPr>
          <a:xfrm>
            <a:off x="1187624" y="2924944"/>
            <a:ext cx="432048" cy="28803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tangle 22"/>
          <p:cNvSpPr/>
          <p:nvPr/>
        </p:nvSpPr>
        <p:spPr>
          <a:xfrm>
            <a:off x="107504" y="2276872"/>
            <a:ext cx="129614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Bevolking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43708" y="2276872"/>
            <a:ext cx="1296144" cy="1224136"/>
          </a:xfrm>
          <a:prstGeom prst="rect">
            <a:avLst/>
          </a:prstGeom>
          <a:solidFill>
            <a:srgbClr val="33CC3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Land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71600" y="2276872"/>
            <a:ext cx="648072" cy="1224136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l-BE" sz="1600" dirty="0" err="1" smtClean="0">
                <a:solidFill>
                  <a:schemeClr val="tx1"/>
                </a:solidFill>
              </a:rPr>
              <a:t>Inactie</a:t>
            </a:r>
            <a:r>
              <a:rPr lang="nl-BE" sz="1600" dirty="0" smtClean="0">
                <a:solidFill>
                  <a:schemeClr val="tx1"/>
                </a:solidFill>
              </a:rPr>
              <a:t> </a:t>
            </a:r>
            <a:r>
              <a:rPr lang="nl-BE" sz="1600" dirty="0" err="1" smtClean="0">
                <a:solidFill>
                  <a:schemeClr val="tx1"/>
                </a:solidFill>
              </a:rPr>
              <a:t>ve</a:t>
            </a:r>
            <a:r>
              <a:rPr lang="nl-BE" sz="1600" dirty="0" smtClean="0">
                <a:solidFill>
                  <a:schemeClr val="tx1"/>
                </a:solidFill>
              </a:rPr>
              <a:t> </a:t>
            </a:r>
            <a:r>
              <a:rPr lang="nl-BE" sz="1600" dirty="0" err="1" smtClean="0">
                <a:solidFill>
                  <a:schemeClr val="tx1"/>
                </a:solidFill>
              </a:rPr>
              <a:t>bevol</a:t>
            </a:r>
            <a:r>
              <a:rPr lang="nl-BE" sz="1600" dirty="0" smtClean="0">
                <a:solidFill>
                  <a:schemeClr val="tx1"/>
                </a:solidFill>
              </a:rPr>
              <a:t> </a:t>
            </a:r>
            <a:r>
              <a:rPr lang="nl-BE" sz="1600" dirty="0" err="1" smtClean="0">
                <a:solidFill>
                  <a:schemeClr val="tx1"/>
                </a:solidFill>
              </a:rPr>
              <a:t>king</a:t>
            </a:r>
            <a:endParaRPr lang="nl-NL" sz="1600" dirty="0">
              <a:solidFill>
                <a:schemeClr val="tx1"/>
              </a:solidFill>
            </a:endParaRPr>
          </a:p>
        </p:txBody>
      </p:sp>
      <p:pic>
        <p:nvPicPr>
          <p:cNvPr id="17" name="Picture 16" descr="wheatharvestpakista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307107"/>
            <a:ext cx="3384376" cy="207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Bent Arrow 20"/>
          <p:cNvSpPr/>
          <p:nvPr/>
        </p:nvSpPr>
        <p:spPr>
          <a:xfrm rot="16200000" flipV="1">
            <a:off x="4842030" y="2294874"/>
            <a:ext cx="1908212" cy="5616624"/>
          </a:xfrm>
          <a:prstGeom prst="bentArrow">
            <a:avLst>
              <a:gd name="adj1" fmla="val 14992"/>
              <a:gd name="adj2" fmla="val 25000"/>
              <a:gd name="adj3" fmla="val 25000"/>
              <a:gd name="adj4" fmla="val 4375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 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59632" y="6309320"/>
            <a:ext cx="7915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smtClean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Stijging arbeidsproductiviteit = </a:t>
            </a:r>
            <a:r>
              <a:rPr lang="nl-BE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Geen </a:t>
            </a:r>
            <a:r>
              <a:rPr lang="nl-BE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oplossing</a:t>
            </a:r>
            <a:endParaRPr lang="nl-NL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9512" y="4581128"/>
            <a:ext cx="936104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nl-B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Minder bevolking is nodig om Q te produceren</a:t>
            </a:r>
          </a:p>
          <a:p>
            <a:pPr>
              <a:spcBef>
                <a:spcPts val="0"/>
              </a:spcBef>
              <a:defRPr/>
            </a:pPr>
            <a:r>
              <a:rPr lang="nl-B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Deel bevolking vrijgesteld van Q te produceren</a:t>
            </a:r>
          </a:p>
          <a:p>
            <a:pPr>
              <a:spcBef>
                <a:spcPts val="0"/>
              </a:spcBef>
              <a:defRPr/>
            </a:pPr>
            <a:r>
              <a:rPr lang="nl-B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Wat zal deze bevolking doen? </a:t>
            </a:r>
          </a:p>
          <a:p>
            <a:pPr>
              <a:spcBef>
                <a:spcPts val="0"/>
              </a:spcBef>
              <a:defRPr/>
            </a:pPr>
            <a:endParaRPr lang="nl-BE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nl-BE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Drie antwoorden (er zijn nog andere mogelijkheden…) </a:t>
            </a:r>
            <a:endParaRPr lang="en-GB" sz="28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Stijging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arbeidsproductiviteit</a:t>
            </a:r>
            <a:endParaRPr lang="en-GB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844783" y="3624125"/>
            <a:ext cx="3747541" cy="657069"/>
          </a:xfrm>
          <a:custGeom>
            <a:avLst/>
            <a:gdLst>
              <a:gd name="connsiteX0" fmla="*/ 3747541 w 3747541"/>
              <a:gd name="connsiteY0" fmla="*/ 74951 h 657069"/>
              <a:gd name="connsiteX1" fmla="*/ 1993691 w 3747541"/>
              <a:gd name="connsiteY1" fmla="*/ 644577 h 657069"/>
              <a:gd name="connsiteX2" fmla="*/ 0 w 3747541"/>
              <a:gd name="connsiteY2" fmla="*/ 0 h 65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7541" h="657069">
                <a:moveTo>
                  <a:pt x="3747541" y="74951"/>
                </a:moveTo>
                <a:cubicBezTo>
                  <a:pt x="3182911" y="366010"/>
                  <a:pt x="2618281" y="657069"/>
                  <a:pt x="1993691" y="644577"/>
                </a:cubicBezTo>
                <a:cubicBezTo>
                  <a:pt x="1369101" y="632085"/>
                  <a:pt x="684550" y="316042"/>
                  <a:pt x="0" y="0"/>
                </a:cubicBezTo>
              </a:path>
            </a:pathLst>
          </a:cu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64088" y="2204864"/>
          <a:ext cx="3779913" cy="1123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971"/>
                <a:gridCol w="1259971"/>
                <a:gridCol w="1259971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Arbeidsproductiviteit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Landrendement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Bevolkingsdichtheid</a:t>
                      </a:r>
                      <a:endParaRPr lang="nl-NL" dirty="0"/>
                    </a:p>
                  </a:txBody>
                  <a:tcPr/>
                </a:tc>
              </a:tr>
              <a:tr h="47547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Q/P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Q/L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P/L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64088" y="2852936"/>
            <a:ext cx="3779912" cy="122413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square" bIns="180000" numCol="1" spcCol="0" anchor="b" anchorCtr="0">
            <a:noAutofit/>
          </a:bodyPr>
          <a:lstStyle/>
          <a:p>
            <a:pPr algn="ctr"/>
            <a:r>
              <a:rPr lang="nl-BE" sz="2000" b="1" dirty="0" smtClean="0"/>
              <a:t>Hoger             Gelijk            </a:t>
            </a:r>
            <a:r>
              <a:rPr lang="nl-BE" sz="2000" b="1" dirty="0" err="1" smtClean="0"/>
              <a:t>Gelijk</a:t>
            </a:r>
            <a:endParaRPr lang="nl-BE" sz="2000" b="1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107504" y="2276872"/>
            <a:ext cx="129614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Bevolking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43708" y="2276872"/>
            <a:ext cx="1296144" cy="1224136"/>
          </a:xfrm>
          <a:prstGeom prst="rect">
            <a:avLst/>
          </a:prstGeom>
          <a:solidFill>
            <a:srgbClr val="33CC3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Land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79912" y="2276872"/>
            <a:ext cx="1296144" cy="1224136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Voedsel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71600" y="2276872"/>
            <a:ext cx="432048" cy="1224136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l-BE" sz="1600" dirty="0" err="1" smtClean="0">
                <a:solidFill>
                  <a:schemeClr val="tx1"/>
                </a:solidFill>
              </a:rPr>
              <a:t>Inactie</a:t>
            </a:r>
            <a:r>
              <a:rPr lang="nl-BE" sz="1600" dirty="0" smtClean="0">
                <a:solidFill>
                  <a:schemeClr val="tx1"/>
                </a:solidFill>
              </a:rPr>
              <a:t> </a:t>
            </a:r>
            <a:r>
              <a:rPr lang="nl-BE" sz="1600" dirty="0" err="1" smtClean="0">
                <a:solidFill>
                  <a:schemeClr val="tx1"/>
                </a:solidFill>
              </a:rPr>
              <a:t>ve</a:t>
            </a:r>
            <a:r>
              <a:rPr lang="nl-BE" sz="1600" dirty="0" smtClean="0">
                <a:solidFill>
                  <a:schemeClr val="tx1"/>
                </a:solidFill>
              </a:rPr>
              <a:t> </a:t>
            </a:r>
            <a:r>
              <a:rPr lang="nl-BE" sz="1600" dirty="0" err="1" smtClean="0">
                <a:solidFill>
                  <a:schemeClr val="tx1"/>
                </a:solidFill>
              </a:rPr>
              <a:t>bevol</a:t>
            </a:r>
            <a:r>
              <a:rPr lang="nl-BE" sz="1600" dirty="0" smtClean="0">
                <a:solidFill>
                  <a:schemeClr val="tx1"/>
                </a:solidFill>
              </a:rPr>
              <a:t> </a:t>
            </a:r>
            <a:r>
              <a:rPr lang="nl-BE" sz="1600" dirty="0" err="1" smtClean="0">
                <a:solidFill>
                  <a:schemeClr val="tx1"/>
                </a:solidFill>
              </a:rPr>
              <a:t>king</a:t>
            </a:r>
            <a:endParaRPr lang="nl-NL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9512" y="4802376"/>
            <a:ext cx="93610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1° bijkomend land bewerken =&gt; toename L en Q </a:t>
            </a:r>
          </a:p>
          <a:p>
            <a:pPr>
              <a:defRPr/>
            </a:pP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alleen als er meer land beschikbaar is</a:t>
            </a:r>
          </a:p>
          <a:p>
            <a:pPr>
              <a:defRPr/>
            </a:pP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Q+ kan: </a:t>
            </a:r>
          </a:p>
          <a:p>
            <a:pPr>
              <a:defRPr/>
            </a:pP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- geëxporteerd worden</a:t>
            </a:r>
          </a:p>
          <a:p>
            <a:pPr>
              <a:defRPr/>
            </a:pP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- bevolkingsgroei voeden =&gt; meer expansie</a:t>
            </a:r>
            <a:endParaRPr lang="nl-B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Stijging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arbeidsproductiviteit</a:t>
            </a:r>
            <a:endParaRPr lang="en-GB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844783" y="3624125"/>
            <a:ext cx="3747541" cy="657069"/>
          </a:xfrm>
          <a:custGeom>
            <a:avLst/>
            <a:gdLst>
              <a:gd name="connsiteX0" fmla="*/ 3747541 w 3747541"/>
              <a:gd name="connsiteY0" fmla="*/ 74951 h 657069"/>
              <a:gd name="connsiteX1" fmla="*/ 1993691 w 3747541"/>
              <a:gd name="connsiteY1" fmla="*/ 644577 h 657069"/>
              <a:gd name="connsiteX2" fmla="*/ 0 w 3747541"/>
              <a:gd name="connsiteY2" fmla="*/ 0 h 65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7541" h="657069">
                <a:moveTo>
                  <a:pt x="3747541" y="74951"/>
                </a:moveTo>
                <a:cubicBezTo>
                  <a:pt x="3182911" y="366010"/>
                  <a:pt x="2618281" y="657069"/>
                  <a:pt x="1993691" y="644577"/>
                </a:cubicBezTo>
                <a:cubicBezTo>
                  <a:pt x="1369101" y="632085"/>
                  <a:pt x="684550" y="316042"/>
                  <a:pt x="0" y="0"/>
                </a:cubicBezTo>
              </a:path>
            </a:pathLst>
          </a:cu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64088" y="2204864"/>
          <a:ext cx="3779913" cy="1123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971"/>
                <a:gridCol w="1259971"/>
                <a:gridCol w="1259971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Arbeidsproductiviteit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Landrendement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Bevolkingsdichtheid</a:t>
                      </a:r>
                      <a:endParaRPr lang="nl-NL" dirty="0"/>
                    </a:p>
                  </a:txBody>
                  <a:tcPr/>
                </a:tc>
              </a:tr>
              <a:tr h="47547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Q/P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Q/L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P/L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64088" y="2852936"/>
            <a:ext cx="3779912" cy="122413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square" bIns="180000" numCol="1" spcCol="0" anchor="b" anchorCtr="0">
            <a:noAutofit/>
          </a:bodyPr>
          <a:lstStyle/>
          <a:p>
            <a:pPr algn="ctr"/>
            <a:r>
              <a:rPr lang="nl-BE" sz="2000" b="1" dirty="0" smtClean="0"/>
              <a:t>Hoger             Gelijk            Lager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7504" y="2276872"/>
            <a:ext cx="129614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Bevolking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43708" y="2276872"/>
            <a:ext cx="1296144" cy="1224136"/>
          </a:xfrm>
          <a:prstGeom prst="rect">
            <a:avLst/>
          </a:prstGeom>
          <a:solidFill>
            <a:srgbClr val="33CC3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Land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79912" y="2276872"/>
            <a:ext cx="1296144" cy="1224136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Voedsel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3608" y="2276872"/>
            <a:ext cx="360040" cy="1224136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l-BE" sz="1600" dirty="0" smtClean="0">
                <a:solidFill>
                  <a:schemeClr val="tx1"/>
                </a:solidFill>
              </a:rPr>
              <a:t>actieve </a:t>
            </a:r>
            <a:r>
              <a:rPr lang="nl-BE" sz="1600" dirty="0" err="1" smtClean="0">
                <a:solidFill>
                  <a:schemeClr val="tx1"/>
                </a:solidFill>
              </a:rPr>
              <a:t>bevol</a:t>
            </a:r>
            <a:r>
              <a:rPr lang="nl-BE" sz="1600" dirty="0" smtClean="0">
                <a:solidFill>
                  <a:schemeClr val="tx1"/>
                </a:solidFill>
              </a:rPr>
              <a:t> </a:t>
            </a:r>
            <a:r>
              <a:rPr lang="nl-BE" sz="1600" dirty="0" err="1" smtClean="0">
                <a:solidFill>
                  <a:schemeClr val="tx1"/>
                </a:solidFill>
              </a:rPr>
              <a:t>king</a:t>
            </a: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75856" y="2276872"/>
            <a:ext cx="216024" cy="1224136"/>
          </a:xfrm>
          <a:prstGeom prst="rect">
            <a:avLst/>
          </a:prstGeom>
          <a:solidFill>
            <a:srgbClr val="00B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ight Arrow 15"/>
          <p:cNvSpPr/>
          <p:nvPr/>
        </p:nvSpPr>
        <p:spPr>
          <a:xfrm>
            <a:off x="3059832" y="2924944"/>
            <a:ext cx="432048" cy="2880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tangle 16"/>
          <p:cNvSpPr/>
          <p:nvPr/>
        </p:nvSpPr>
        <p:spPr>
          <a:xfrm>
            <a:off x="5076056" y="2276872"/>
            <a:ext cx="216024" cy="1224136"/>
          </a:xfrm>
          <a:prstGeom prst="rect">
            <a:avLst/>
          </a:prstGeom>
          <a:solidFill>
            <a:srgbClr val="FF00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860032" y="2924944"/>
            <a:ext cx="432048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5530924" y="3465116"/>
            <a:ext cx="913284" cy="715962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3995936" y="4181078"/>
            <a:ext cx="5041701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280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Motor van ruimtelijke expansie</a:t>
            </a:r>
          </a:p>
        </p:txBody>
      </p:sp>
      <p:sp>
        <p:nvSpPr>
          <p:cNvPr id="27" name="Down Arrow 26"/>
          <p:cNvSpPr/>
          <p:nvPr/>
        </p:nvSpPr>
        <p:spPr>
          <a:xfrm rot="10800000">
            <a:off x="5148064" y="1988840"/>
            <a:ext cx="144016" cy="576064"/>
          </a:xfrm>
          <a:prstGeom prst="downArrow">
            <a:avLst/>
          </a:prstGeom>
          <a:solidFill>
            <a:srgbClr val="FF0000"/>
          </a:solidFill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16016" y="1628800"/>
            <a:ext cx="1000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/>
              <a:t>export</a:t>
            </a:r>
            <a:endParaRPr lang="nl-NL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4932040" y="2564904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Q+</a:t>
            </a:r>
            <a:endParaRPr lang="nl-NL" dirty="0"/>
          </a:p>
        </p:txBody>
      </p:sp>
      <p:sp>
        <p:nvSpPr>
          <p:cNvPr id="30" name="Rectangle 29"/>
          <p:cNvSpPr/>
          <p:nvPr/>
        </p:nvSpPr>
        <p:spPr>
          <a:xfrm>
            <a:off x="1403648" y="2276872"/>
            <a:ext cx="216024" cy="1224136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ight Arrow 30"/>
          <p:cNvSpPr/>
          <p:nvPr/>
        </p:nvSpPr>
        <p:spPr>
          <a:xfrm>
            <a:off x="1187624" y="2924944"/>
            <a:ext cx="432048" cy="28803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Freeform 31"/>
          <p:cNvSpPr/>
          <p:nvPr/>
        </p:nvSpPr>
        <p:spPr>
          <a:xfrm>
            <a:off x="1475656" y="1420762"/>
            <a:ext cx="3671531" cy="835741"/>
          </a:xfrm>
          <a:custGeom>
            <a:avLst/>
            <a:gdLst>
              <a:gd name="connsiteX0" fmla="*/ 3569110 w 3569110"/>
              <a:gd name="connsiteY0" fmla="*/ 835741 h 835741"/>
              <a:gd name="connsiteX1" fmla="*/ 1430594 w 3569110"/>
              <a:gd name="connsiteY1" fmla="*/ 9832 h 835741"/>
              <a:gd name="connsiteX2" fmla="*/ 0 w 3569110"/>
              <a:gd name="connsiteY2" fmla="*/ 776748 h 835741"/>
              <a:gd name="connsiteX3" fmla="*/ 0 w 3569110"/>
              <a:gd name="connsiteY3" fmla="*/ 776748 h 83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9110" h="835741">
                <a:moveTo>
                  <a:pt x="3569110" y="835741"/>
                </a:moveTo>
                <a:cubicBezTo>
                  <a:pt x="2797278" y="427702"/>
                  <a:pt x="2025446" y="19664"/>
                  <a:pt x="1430594" y="9832"/>
                </a:cubicBezTo>
                <a:cubicBezTo>
                  <a:pt x="835742" y="0"/>
                  <a:pt x="0" y="776748"/>
                  <a:pt x="0" y="776748"/>
                </a:cubicBezTo>
                <a:lnTo>
                  <a:pt x="0" y="776748"/>
                </a:lnTo>
              </a:path>
            </a:pathLst>
          </a:cu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3" autoUpdateAnimBg="0"/>
      <p:bldP spid="9" grpId="0" animBg="1"/>
      <p:bldP spid="11" grpId="0" animBg="1"/>
      <p:bldP spid="17" grpId="0" animBg="1"/>
      <p:bldP spid="18" grpId="0" animBg="1"/>
      <p:bldP spid="21" grpId="0" animBg="1"/>
      <p:bldP spid="22" grpId="0" animBg="1"/>
      <p:bldP spid="27" grpId="1" animBg="1"/>
      <p:bldP spid="28" grpId="0"/>
      <p:bldP spid="29" grpId="1"/>
      <p:bldP spid="30" grpId="0" animBg="1"/>
      <p:bldP spid="31" grpId="0" animBg="1"/>
      <p:bldP spid="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520" y="4653136"/>
            <a:ext cx="93610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2° niet-landbouwactiviteiten uitoefenen</a:t>
            </a:r>
          </a:p>
          <a:p>
            <a:pPr>
              <a:spcBef>
                <a:spcPts val="0"/>
              </a:spcBef>
              <a:defRPr/>
            </a:pP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als er geen bijkomend land beschikbaar is</a:t>
            </a:r>
            <a:endParaRPr lang="en-GB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=&gt; </a:t>
            </a:r>
            <a:r>
              <a:rPr lang="en-GB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stedelijk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product </a:t>
            </a:r>
            <a:r>
              <a:rPr lang="en-GB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Qu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spcBef>
                <a:spcPts val="0"/>
              </a:spcBef>
              <a:defRPr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GB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Qu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kan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geëxporteerd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worden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GB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=&gt; 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 </a:t>
            </a:r>
            <a:r>
              <a:rPr lang="en-GB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stedelijke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 </a:t>
            </a:r>
            <a:r>
              <a:rPr lang="en-GB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moet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GB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rurale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 </a:t>
            </a:r>
            <a:r>
              <a:rPr lang="en-GB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verplichten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om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voor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haar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	</a:t>
            </a:r>
            <a:r>
              <a:rPr lang="en-GB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produceren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nl-B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Stijging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arbeidsproductiviteit</a:t>
            </a:r>
            <a:endParaRPr lang="en-GB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64088" y="2204864"/>
          <a:ext cx="3779913" cy="1123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971"/>
                <a:gridCol w="1259971"/>
                <a:gridCol w="1259971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Arbeidsproductiviteit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Landrendement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Bevolkingsdichtheid</a:t>
                      </a:r>
                      <a:endParaRPr lang="nl-NL" dirty="0"/>
                    </a:p>
                  </a:txBody>
                  <a:tcPr/>
                </a:tc>
              </a:tr>
              <a:tr h="47547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Q/P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Q/L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P/L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64088" y="2852936"/>
            <a:ext cx="3779912" cy="122413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square" bIns="180000" numCol="1" spcCol="0" anchor="b" anchorCtr="0">
            <a:noAutofit/>
          </a:bodyPr>
          <a:lstStyle/>
          <a:p>
            <a:pPr algn="ctr"/>
            <a:r>
              <a:rPr lang="nl-BE" sz="2000" b="1" dirty="0" smtClean="0"/>
              <a:t>Hoger             Gelijk            Gelijk…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7504" y="2276872"/>
            <a:ext cx="100811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Bevol-king</a:t>
            </a:r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43708" y="2276872"/>
            <a:ext cx="1296144" cy="1224136"/>
          </a:xfrm>
          <a:prstGeom prst="rect">
            <a:avLst/>
          </a:prstGeom>
          <a:solidFill>
            <a:srgbClr val="33CC3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Land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63888" y="2276872"/>
            <a:ext cx="1296144" cy="1224136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Voedsel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7624" y="2276872"/>
            <a:ext cx="360040" cy="1224136"/>
          </a:xfrm>
          <a:prstGeom prst="rect">
            <a:avLst/>
          </a:prstGeom>
          <a:solidFill>
            <a:schemeClr val="tx2">
              <a:lumMod val="40000"/>
              <a:lumOff val="60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l-BE" sz="1600" dirty="0" err="1" smtClean="0">
                <a:solidFill>
                  <a:schemeClr val="tx1"/>
                </a:solidFill>
              </a:rPr>
              <a:t>Stadsbevol</a:t>
            </a:r>
            <a:r>
              <a:rPr lang="nl-BE" sz="1600" dirty="0" smtClean="0">
                <a:solidFill>
                  <a:schemeClr val="tx1"/>
                </a:solidFill>
              </a:rPr>
              <a:t> </a:t>
            </a:r>
            <a:r>
              <a:rPr lang="nl-BE" sz="1600" dirty="0" err="1" smtClean="0">
                <a:solidFill>
                  <a:schemeClr val="tx1"/>
                </a:solidFill>
              </a:rPr>
              <a:t>king</a:t>
            </a: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5386908" y="3465116"/>
            <a:ext cx="913284" cy="715962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3851920" y="4181078"/>
            <a:ext cx="4168385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28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Motor van </a:t>
            </a:r>
            <a:r>
              <a:rPr lang="nl-BE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verstedelijking</a:t>
            </a:r>
            <a:endParaRPr lang="nl-BE" sz="28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16016" y="1628800"/>
            <a:ext cx="1000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/>
              <a:t>export</a:t>
            </a:r>
            <a:endParaRPr lang="nl-NL" sz="2400" dirty="0"/>
          </a:p>
        </p:txBody>
      </p:sp>
      <p:sp>
        <p:nvSpPr>
          <p:cNvPr id="23" name="Rectangle 22"/>
          <p:cNvSpPr/>
          <p:nvPr/>
        </p:nvSpPr>
        <p:spPr>
          <a:xfrm>
            <a:off x="4932040" y="2276872"/>
            <a:ext cx="360040" cy="1224136"/>
          </a:xfrm>
          <a:prstGeom prst="rect">
            <a:avLst/>
          </a:prstGeom>
          <a:solidFill>
            <a:schemeClr val="accent6">
              <a:lumMod val="75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l-BE" sz="2000" dirty="0" err="1" smtClean="0">
                <a:solidFill>
                  <a:schemeClr val="tx1"/>
                </a:solidFill>
              </a:rPr>
              <a:t>Qu</a:t>
            </a: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 rot="10800000">
            <a:off x="5148064" y="1988840"/>
            <a:ext cx="144016" cy="576064"/>
          </a:xfrm>
          <a:prstGeom prst="downArrow">
            <a:avLst/>
          </a:prstGeom>
          <a:solidFill>
            <a:srgbClr val="FF0000"/>
          </a:solidFill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844783" y="3573016"/>
            <a:ext cx="3439185" cy="704204"/>
          </a:xfrm>
          <a:custGeom>
            <a:avLst/>
            <a:gdLst>
              <a:gd name="connsiteX0" fmla="*/ 3747541 w 3747541"/>
              <a:gd name="connsiteY0" fmla="*/ 74951 h 657069"/>
              <a:gd name="connsiteX1" fmla="*/ 1993691 w 3747541"/>
              <a:gd name="connsiteY1" fmla="*/ 644577 h 657069"/>
              <a:gd name="connsiteX2" fmla="*/ 0 w 3747541"/>
              <a:gd name="connsiteY2" fmla="*/ 0 h 657069"/>
              <a:gd name="connsiteX0" fmla="*/ 3439185 w 3439185"/>
              <a:gd name="connsiteY0" fmla="*/ 0 h 704204"/>
              <a:gd name="connsiteX1" fmla="*/ 1993691 w 3439185"/>
              <a:gd name="connsiteY1" fmla="*/ 695686 h 704204"/>
              <a:gd name="connsiteX2" fmla="*/ 0 w 3439185"/>
              <a:gd name="connsiteY2" fmla="*/ 51109 h 70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9185" h="704204">
                <a:moveTo>
                  <a:pt x="3439185" y="0"/>
                </a:moveTo>
                <a:cubicBezTo>
                  <a:pt x="2874555" y="291059"/>
                  <a:pt x="2566889" y="687168"/>
                  <a:pt x="1993691" y="695686"/>
                </a:cubicBezTo>
                <a:cubicBezTo>
                  <a:pt x="1420494" y="704204"/>
                  <a:pt x="684550" y="367151"/>
                  <a:pt x="0" y="51109"/>
                </a:cubicBezTo>
              </a:path>
            </a:pathLst>
          </a:cu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386348" y="3573016"/>
            <a:ext cx="2897620" cy="436312"/>
          </a:xfrm>
          <a:custGeom>
            <a:avLst/>
            <a:gdLst>
              <a:gd name="connsiteX0" fmla="*/ 3111910 w 3111910"/>
              <a:gd name="connsiteY0" fmla="*/ 117988 h 432620"/>
              <a:gd name="connsiteX1" fmla="*/ 973394 w 3111910"/>
              <a:gd name="connsiteY1" fmla="*/ 412955 h 432620"/>
              <a:gd name="connsiteX2" fmla="*/ 0 w 3111910"/>
              <a:gd name="connsiteY2" fmla="*/ 0 h 432620"/>
              <a:gd name="connsiteX0" fmla="*/ 3111910 w 3111910"/>
              <a:gd name="connsiteY0" fmla="*/ 117988 h 426123"/>
              <a:gd name="connsiteX1" fmla="*/ 1601476 w 3111910"/>
              <a:gd name="connsiteY1" fmla="*/ 406458 h 426123"/>
              <a:gd name="connsiteX2" fmla="*/ 0 w 3111910"/>
              <a:gd name="connsiteY2" fmla="*/ 0 h 426123"/>
              <a:gd name="connsiteX0" fmla="*/ 2897620 w 2897620"/>
              <a:gd name="connsiteY0" fmla="*/ 0 h 436312"/>
              <a:gd name="connsiteX1" fmla="*/ 1601476 w 2897620"/>
              <a:gd name="connsiteY1" fmla="*/ 432047 h 436312"/>
              <a:gd name="connsiteX2" fmla="*/ 0 w 2897620"/>
              <a:gd name="connsiteY2" fmla="*/ 25589 h 436312"/>
              <a:gd name="connsiteX0" fmla="*/ 2897620 w 2897620"/>
              <a:gd name="connsiteY0" fmla="*/ 0 h 436312"/>
              <a:gd name="connsiteX1" fmla="*/ 1601476 w 2897620"/>
              <a:gd name="connsiteY1" fmla="*/ 432047 h 436312"/>
              <a:gd name="connsiteX2" fmla="*/ 0 w 2897620"/>
              <a:gd name="connsiteY2" fmla="*/ 25589 h 43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97620" h="436312">
                <a:moveTo>
                  <a:pt x="2897620" y="0"/>
                </a:moveTo>
                <a:cubicBezTo>
                  <a:pt x="2076427" y="422349"/>
                  <a:pt x="2084413" y="427782"/>
                  <a:pt x="1601476" y="432047"/>
                </a:cubicBezTo>
                <a:cubicBezTo>
                  <a:pt x="1118539" y="436312"/>
                  <a:pt x="227371" y="222234"/>
                  <a:pt x="0" y="25589"/>
                </a:cubicBezTo>
              </a:path>
            </a:pathLst>
          </a:cu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3" autoUpdateAnimBg="0"/>
      <p:bldP spid="9" grpId="0" animBg="1"/>
      <p:bldP spid="21" grpId="0" animBg="1"/>
      <p:bldP spid="22" grpId="0" animBg="1"/>
      <p:bldP spid="28" grpId="0"/>
      <p:bldP spid="23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Stijging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arbeidsproductiviteit</a:t>
            </a:r>
            <a:endParaRPr lang="en-GB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844783" y="3573016"/>
            <a:ext cx="3439185" cy="704204"/>
          </a:xfrm>
          <a:custGeom>
            <a:avLst/>
            <a:gdLst>
              <a:gd name="connsiteX0" fmla="*/ 3747541 w 3747541"/>
              <a:gd name="connsiteY0" fmla="*/ 74951 h 657069"/>
              <a:gd name="connsiteX1" fmla="*/ 1993691 w 3747541"/>
              <a:gd name="connsiteY1" fmla="*/ 644577 h 657069"/>
              <a:gd name="connsiteX2" fmla="*/ 0 w 3747541"/>
              <a:gd name="connsiteY2" fmla="*/ 0 h 657069"/>
              <a:gd name="connsiteX0" fmla="*/ 3439185 w 3439185"/>
              <a:gd name="connsiteY0" fmla="*/ 0 h 704204"/>
              <a:gd name="connsiteX1" fmla="*/ 1993691 w 3439185"/>
              <a:gd name="connsiteY1" fmla="*/ 695686 h 704204"/>
              <a:gd name="connsiteX2" fmla="*/ 0 w 3439185"/>
              <a:gd name="connsiteY2" fmla="*/ 51109 h 70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9185" h="704204">
                <a:moveTo>
                  <a:pt x="3439185" y="0"/>
                </a:moveTo>
                <a:cubicBezTo>
                  <a:pt x="2874555" y="291059"/>
                  <a:pt x="2566889" y="687168"/>
                  <a:pt x="1993691" y="695686"/>
                </a:cubicBezTo>
                <a:cubicBezTo>
                  <a:pt x="1420494" y="704204"/>
                  <a:pt x="684550" y="367151"/>
                  <a:pt x="0" y="51109"/>
                </a:cubicBezTo>
              </a:path>
            </a:pathLst>
          </a:cu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64088" y="2204864"/>
          <a:ext cx="3779913" cy="1123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971"/>
                <a:gridCol w="1259971"/>
                <a:gridCol w="1259971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Arbeidsproductiviteit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Landrendement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Bevolkingsdichtheid</a:t>
                      </a:r>
                      <a:endParaRPr lang="nl-NL" dirty="0"/>
                    </a:p>
                  </a:txBody>
                  <a:tcPr/>
                </a:tc>
              </a:tr>
              <a:tr h="47547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Q/P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Q/L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P/L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64088" y="2852936"/>
            <a:ext cx="3779912" cy="122413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square" bIns="180000" numCol="1" spcCol="0" anchor="b" anchorCtr="0">
            <a:noAutofit/>
          </a:bodyPr>
          <a:lstStyle/>
          <a:p>
            <a:pPr algn="ctr"/>
            <a:r>
              <a:rPr lang="nl-BE" sz="2000" b="1" dirty="0" smtClean="0"/>
              <a:t>Hoger             Gelijk            Gelijk…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7504" y="2276872"/>
            <a:ext cx="100811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Bevol-king</a:t>
            </a:r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43708" y="2276872"/>
            <a:ext cx="1296144" cy="1224136"/>
          </a:xfrm>
          <a:prstGeom prst="rect">
            <a:avLst/>
          </a:prstGeom>
          <a:solidFill>
            <a:srgbClr val="33CC3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Land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63888" y="2276872"/>
            <a:ext cx="1296144" cy="1224136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Voedsel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7624" y="2276872"/>
            <a:ext cx="360040" cy="1224136"/>
          </a:xfrm>
          <a:prstGeom prst="rect">
            <a:avLst/>
          </a:prstGeom>
          <a:solidFill>
            <a:schemeClr val="tx2">
              <a:lumMod val="40000"/>
              <a:lumOff val="60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l-BE" sz="1600" dirty="0" err="1" smtClean="0">
                <a:solidFill>
                  <a:schemeClr val="tx1"/>
                </a:solidFill>
              </a:rPr>
              <a:t>Stadsbevol</a:t>
            </a:r>
            <a:r>
              <a:rPr lang="nl-BE" sz="1600" dirty="0" smtClean="0">
                <a:solidFill>
                  <a:schemeClr val="tx1"/>
                </a:solidFill>
              </a:rPr>
              <a:t> </a:t>
            </a:r>
            <a:r>
              <a:rPr lang="nl-BE" sz="1600" dirty="0" err="1" smtClean="0">
                <a:solidFill>
                  <a:schemeClr val="tx1"/>
                </a:solidFill>
              </a:rPr>
              <a:t>king</a:t>
            </a: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5386908" y="3465116"/>
            <a:ext cx="913284" cy="715962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3851920" y="4181078"/>
            <a:ext cx="4168385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28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Motor van </a:t>
            </a:r>
            <a:r>
              <a:rPr lang="nl-BE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verstedelijking</a:t>
            </a:r>
            <a:endParaRPr lang="nl-BE" sz="28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32040" y="2276872"/>
            <a:ext cx="360040" cy="1224136"/>
          </a:xfrm>
          <a:prstGeom prst="rect">
            <a:avLst/>
          </a:prstGeom>
          <a:solidFill>
            <a:schemeClr val="accent6">
              <a:lumMod val="75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l-BE" sz="2000" dirty="0" err="1" smtClean="0">
                <a:solidFill>
                  <a:schemeClr val="tx1"/>
                </a:solidFill>
              </a:rPr>
              <a:t>Qu</a:t>
            </a: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386348" y="3573016"/>
            <a:ext cx="2897620" cy="436312"/>
          </a:xfrm>
          <a:custGeom>
            <a:avLst/>
            <a:gdLst>
              <a:gd name="connsiteX0" fmla="*/ 3111910 w 3111910"/>
              <a:gd name="connsiteY0" fmla="*/ 117988 h 432620"/>
              <a:gd name="connsiteX1" fmla="*/ 973394 w 3111910"/>
              <a:gd name="connsiteY1" fmla="*/ 412955 h 432620"/>
              <a:gd name="connsiteX2" fmla="*/ 0 w 3111910"/>
              <a:gd name="connsiteY2" fmla="*/ 0 h 432620"/>
              <a:gd name="connsiteX0" fmla="*/ 3111910 w 3111910"/>
              <a:gd name="connsiteY0" fmla="*/ 117988 h 426123"/>
              <a:gd name="connsiteX1" fmla="*/ 1601476 w 3111910"/>
              <a:gd name="connsiteY1" fmla="*/ 406458 h 426123"/>
              <a:gd name="connsiteX2" fmla="*/ 0 w 3111910"/>
              <a:gd name="connsiteY2" fmla="*/ 0 h 426123"/>
              <a:gd name="connsiteX0" fmla="*/ 2897620 w 2897620"/>
              <a:gd name="connsiteY0" fmla="*/ 0 h 436312"/>
              <a:gd name="connsiteX1" fmla="*/ 1601476 w 2897620"/>
              <a:gd name="connsiteY1" fmla="*/ 432047 h 436312"/>
              <a:gd name="connsiteX2" fmla="*/ 0 w 2897620"/>
              <a:gd name="connsiteY2" fmla="*/ 25589 h 436312"/>
              <a:gd name="connsiteX0" fmla="*/ 2897620 w 2897620"/>
              <a:gd name="connsiteY0" fmla="*/ 0 h 436312"/>
              <a:gd name="connsiteX1" fmla="*/ 1601476 w 2897620"/>
              <a:gd name="connsiteY1" fmla="*/ 432047 h 436312"/>
              <a:gd name="connsiteX2" fmla="*/ 0 w 2897620"/>
              <a:gd name="connsiteY2" fmla="*/ 25589 h 43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97620" h="436312">
                <a:moveTo>
                  <a:pt x="2897620" y="0"/>
                </a:moveTo>
                <a:cubicBezTo>
                  <a:pt x="2076427" y="422349"/>
                  <a:pt x="2084413" y="427782"/>
                  <a:pt x="1601476" y="432047"/>
                </a:cubicBezTo>
                <a:cubicBezTo>
                  <a:pt x="1118539" y="436312"/>
                  <a:pt x="227371" y="222234"/>
                  <a:pt x="0" y="25589"/>
                </a:cubicBezTo>
              </a:path>
            </a:pathLst>
          </a:cu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Freeform 29"/>
          <p:cNvSpPr/>
          <p:nvPr/>
        </p:nvSpPr>
        <p:spPr>
          <a:xfrm>
            <a:off x="619432" y="1646903"/>
            <a:ext cx="4572000" cy="565355"/>
          </a:xfrm>
          <a:custGeom>
            <a:avLst/>
            <a:gdLst>
              <a:gd name="connsiteX0" fmla="*/ 4572000 w 4572000"/>
              <a:gd name="connsiteY0" fmla="*/ 565355 h 565355"/>
              <a:gd name="connsiteX1" fmla="*/ 1371600 w 4572000"/>
              <a:gd name="connsiteY1" fmla="*/ 4916 h 565355"/>
              <a:gd name="connsiteX2" fmla="*/ 0 w 4572000"/>
              <a:gd name="connsiteY2" fmla="*/ 535858 h 565355"/>
              <a:gd name="connsiteX3" fmla="*/ 0 w 4572000"/>
              <a:gd name="connsiteY3" fmla="*/ 535858 h 56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565355">
                <a:moveTo>
                  <a:pt x="4572000" y="565355"/>
                </a:moveTo>
                <a:cubicBezTo>
                  <a:pt x="3352800" y="287593"/>
                  <a:pt x="2133600" y="9832"/>
                  <a:pt x="1371600" y="4916"/>
                </a:cubicBezTo>
                <a:cubicBezTo>
                  <a:pt x="609600" y="0"/>
                  <a:pt x="0" y="535858"/>
                  <a:pt x="0" y="535858"/>
                </a:cubicBezTo>
                <a:lnTo>
                  <a:pt x="0" y="535858"/>
                </a:lnTo>
              </a:path>
            </a:pathLst>
          </a:cu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2" name="Freeform 31"/>
          <p:cNvSpPr/>
          <p:nvPr/>
        </p:nvSpPr>
        <p:spPr>
          <a:xfrm>
            <a:off x="1356852" y="1877962"/>
            <a:ext cx="3790335" cy="363793"/>
          </a:xfrm>
          <a:custGeom>
            <a:avLst/>
            <a:gdLst>
              <a:gd name="connsiteX0" fmla="*/ 3790335 w 3790335"/>
              <a:gd name="connsiteY0" fmla="*/ 363793 h 363793"/>
              <a:gd name="connsiteX1" fmla="*/ 1268361 w 3790335"/>
              <a:gd name="connsiteY1" fmla="*/ 9832 h 363793"/>
              <a:gd name="connsiteX2" fmla="*/ 0 w 3790335"/>
              <a:gd name="connsiteY2" fmla="*/ 304799 h 363793"/>
              <a:gd name="connsiteX3" fmla="*/ 0 w 3790335"/>
              <a:gd name="connsiteY3" fmla="*/ 304799 h 36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0335" h="363793">
                <a:moveTo>
                  <a:pt x="3790335" y="363793"/>
                </a:moveTo>
                <a:cubicBezTo>
                  <a:pt x="2845209" y="191728"/>
                  <a:pt x="1900083" y="19664"/>
                  <a:pt x="1268361" y="9832"/>
                </a:cubicBezTo>
                <a:cubicBezTo>
                  <a:pt x="636639" y="0"/>
                  <a:pt x="0" y="304799"/>
                  <a:pt x="0" y="304799"/>
                </a:cubicBezTo>
                <a:lnTo>
                  <a:pt x="0" y="304799"/>
                </a:lnTo>
              </a:path>
            </a:pathLst>
          </a:cu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TextBox 32"/>
          <p:cNvSpPr txBox="1"/>
          <p:nvPr/>
        </p:nvSpPr>
        <p:spPr>
          <a:xfrm>
            <a:off x="539552" y="1340768"/>
            <a:ext cx="4264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/>
              <a:t>Arbeidsbesparende </a:t>
            </a:r>
            <a:r>
              <a:rPr lang="nl-BE" sz="2000" dirty="0" smtClean="0"/>
              <a:t>productiemiddelen</a:t>
            </a:r>
            <a:endParaRPr lang="nl-NL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251520" y="4653136"/>
            <a:ext cx="93610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2° </a:t>
            </a: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niet-landbouwactiviteiten uitoefenen</a:t>
            </a:r>
          </a:p>
          <a:p>
            <a:pPr>
              <a:spcBef>
                <a:spcPts val="0"/>
              </a:spcBef>
              <a:defRPr/>
            </a:pP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als er geen bijkomend land beschikbaar is</a:t>
            </a:r>
            <a:endParaRPr lang="en-GB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=&gt; </a:t>
            </a:r>
            <a:r>
              <a:rPr lang="en-GB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stedelijk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product </a:t>
            </a:r>
            <a:r>
              <a:rPr lang="en-GB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Qu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spcBef>
                <a:spcPts val="0"/>
              </a:spcBef>
              <a:defRPr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GB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Qu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kan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geruild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worden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voor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voedsel</a:t>
            </a:r>
            <a:endParaRPr lang="en-GB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=&gt; </a:t>
            </a:r>
            <a:r>
              <a:rPr lang="en-GB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Bron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van </a:t>
            </a:r>
            <a:r>
              <a:rPr lang="en-GB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verdere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stijging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van Q/P</a:t>
            </a:r>
            <a:endParaRPr lang="nl-B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2" grpId="0" animBg="1"/>
      <p:bldP spid="26" grpId="0" animBg="1"/>
      <p:bldP spid="30" grpId="0" animBg="1"/>
      <p:bldP spid="32" grpId="0" animBg="1"/>
      <p:bldP spid="33" grpId="0"/>
      <p:bldP spid="34" grpId="0" uiExpand="1" build="p" bldLvl="3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Stijging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arbeidsproductiviteit</a:t>
            </a:r>
            <a:endParaRPr lang="en-GB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844783" y="3624125"/>
            <a:ext cx="3747541" cy="657069"/>
          </a:xfrm>
          <a:custGeom>
            <a:avLst/>
            <a:gdLst>
              <a:gd name="connsiteX0" fmla="*/ 3747541 w 3747541"/>
              <a:gd name="connsiteY0" fmla="*/ 74951 h 657069"/>
              <a:gd name="connsiteX1" fmla="*/ 1993691 w 3747541"/>
              <a:gd name="connsiteY1" fmla="*/ 644577 h 657069"/>
              <a:gd name="connsiteX2" fmla="*/ 0 w 3747541"/>
              <a:gd name="connsiteY2" fmla="*/ 0 h 65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7541" h="657069">
                <a:moveTo>
                  <a:pt x="3747541" y="74951"/>
                </a:moveTo>
                <a:cubicBezTo>
                  <a:pt x="3182911" y="366010"/>
                  <a:pt x="2618281" y="657069"/>
                  <a:pt x="1993691" y="644577"/>
                </a:cubicBezTo>
                <a:cubicBezTo>
                  <a:pt x="1369101" y="632085"/>
                  <a:pt x="684550" y="316042"/>
                  <a:pt x="0" y="0"/>
                </a:cubicBezTo>
              </a:path>
            </a:pathLst>
          </a:cu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64088" y="2204864"/>
          <a:ext cx="3779913" cy="1123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971"/>
                <a:gridCol w="1259971"/>
                <a:gridCol w="1259971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Arbeidsproductiviteit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Landrendement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Bevolkingsdichtheid</a:t>
                      </a:r>
                      <a:endParaRPr lang="nl-NL" dirty="0"/>
                    </a:p>
                  </a:txBody>
                  <a:tcPr/>
                </a:tc>
              </a:tr>
              <a:tr h="47547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Q/P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Q/L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P/L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64088" y="2852936"/>
            <a:ext cx="3779912" cy="122413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square" bIns="180000" numCol="1" spcCol="0" anchor="b" anchorCtr="0">
            <a:noAutofit/>
          </a:bodyPr>
          <a:lstStyle/>
          <a:p>
            <a:pPr algn="ctr"/>
            <a:r>
              <a:rPr lang="nl-BE" sz="2000" b="1" dirty="0" smtClean="0"/>
              <a:t>Gelijk           Hoger           </a:t>
            </a:r>
            <a:r>
              <a:rPr lang="nl-BE" sz="2000" b="1" dirty="0" err="1" smtClean="0"/>
              <a:t>Hoger</a:t>
            </a:r>
            <a:endParaRPr lang="nl-BE" sz="2000" b="1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107504" y="2276872"/>
            <a:ext cx="129614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Bevolking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43708" y="2276872"/>
            <a:ext cx="1296144" cy="1224136"/>
          </a:xfrm>
          <a:prstGeom prst="rect">
            <a:avLst/>
          </a:prstGeom>
          <a:solidFill>
            <a:srgbClr val="33CC3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Land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79912" y="2276872"/>
            <a:ext cx="1296144" cy="1224136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Voedsel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71600" y="2276872"/>
            <a:ext cx="432048" cy="1224136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l-BE" sz="1600" dirty="0" smtClean="0">
                <a:solidFill>
                  <a:schemeClr val="tx1"/>
                </a:solidFill>
              </a:rPr>
              <a:t>actie </a:t>
            </a:r>
            <a:r>
              <a:rPr lang="nl-BE" sz="1600" dirty="0" err="1" smtClean="0">
                <a:solidFill>
                  <a:schemeClr val="tx1"/>
                </a:solidFill>
              </a:rPr>
              <a:t>ve</a:t>
            </a:r>
            <a:r>
              <a:rPr lang="nl-BE" sz="1600" dirty="0" smtClean="0">
                <a:solidFill>
                  <a:schemeClr val="tx1"/>
                </a:solidFill>
              </a:rPr>
              <a:t> </a:t>
            </a:r>
            <a:r>
              <a:rPr lang="nl-BE" sz="1600" dirty="0" err="1" smtClean="0">
                <a:solidFill>
                  <a:schemeClr val="tx1"/>
                </a:solidFill>
              </a:rPr>
              <a:t>bevol</a:t>
            </a:r>
            <a:r>
              <a:rPr lang="nl-BE" sz="1600" dirty="0" smtClean="0">
                <a:solidFill>
                  <a:schemeClr val="tx1"/>
                </a:solidFill>
              </a:rPr>
              <a:t> </a:t>
            </a:r>
            <a:r>
              <a:rPr lang="nl-BE" sz="1600" dirty="0" err="1" smtClean="0">
                <a:solidFill>
                  <a:schemeClr val="tx1"/>
                </a:solidFill>
              </a:rPr>
              <a:t>king</a:t>
            </a: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51520" y="4653136"/>
            <a:ext cx="936104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3° land meer intensief bewerken</a:t>
            </a:r>
            <a:endParaRPr lang="nl-BE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als er geen bijkomend land beschikbaar </a:t>
            </a: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is</a:t>
            </a:r>
          </a:p>
          <a:p>
            <a:pPr>
              <a:defRPr/>
            </a:pP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nl-BE" sz="2400" dirty="0" smtClean="0">
                <a:latin typeface="Arial" charset="0"/>
              </a:rPr>
              <a:t>en </a:t>
            </a:r>
            <a:r>
              <a:rPr lang="nl-BE" sz="2400" dirty="0" smtClean="0">
                <a:latin typeface="Arial" charset="0"/>
              </a:rPr>
              <a:t>teelt gevoelig voor meer arbeidsinput</a:t>
            </a:r>
          </a:p>
          <a:p>
            <a:pPr>
              <a:defRPr/>
            </a:pPr>
            <a:r>
              <a:rPr lang="nl-BE" sz="2400" dirty="0" smtClean="0">
                <a:latin typeface="Arial" charset="0"/>
              </a:rPr>
              <a:t>     Q+ kan :</a:t>
            </a:r>
          </a:p>
          <a:p>
            <a:pPr>
              <a:defRPr/>
            </a:pPr>
            <a:r>
              <a:rPr lang="nl-BE" sz="2400" dirty="0" smtClean="0">
                <a:latin typeface="Arial" charset="0"/>
              </a:rPr>
              <a:t>	- geëxporteerd worden</a:t>
            </a:r>
          </a:p>
          <a:p>
            <a:pPr>
              <a:defRPr/>
            </a:pPr>
            <a:r>
              <a:rPr lang="nl-BE" sz="2400" dirty="0" smtClean="0">
                <a:latin typeface="Arial" charset="0"/>
              </a:rPr>
              <a:t>	- bevolkingsgroei voeden</a:t>
            </a:r>
          </a:p>
          <a:p>
            <a:pPr>
              <a:defRPr/>
            </a:pPr>
            <a:endParaRPr lang="en-GB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76056" y="2276872"/>
            <a:ext cx="216024" cy="1224136"/>
          </a:xfrm>
          <a:prstGeom prst="rect">
            <a:avLst/>
          </a:prstGeom>
          <a:solidFill>
            <a:srgbClr val="FF00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860032" y="2924944"/>
            <a:ext cx="432048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tangle 17"/>
          <p:cNvSpPr/>
          <p:nvPr/>
        </p:nvSpPr>
        <p:spPr>
          <a:xfrm>
            <a:off x="1403648" y="2276872"/>
            <a:ext cx="216024" cy="1224136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ight Arrow 18"/>
          <p:cNvSpPr/>
          <p:nvPr/>
        </p:nvSpPr>
        <p:spPr>
          <a:xfrm>
            <a:off x="1187624" y="2924944"/>
            <a:ext cx="432048" cy="28803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Freeform 19"/>
          <p:cNvSpPr/>
          <p:nvPr/>
        </p:nvSpPr>
        <p:spPr>
          <a:xfrm>
            <a:off x="1475656" y="1420762"/>
            <a:ext cx="3671531" cy="835741"/>
          </a:xfrm>
          <a:custGeom>
            <a:avLst/>
            <a:gdLst>
              <a:gd name="connsiteX0" fmla="*/ 3569110 w 3569110"/>
              <a:gd name="connsiteY0" fmla="*/ 835741 h 835741"/>
              <a:gd name="connsiteX1" fmla="*/ 1430594 w 3569110"/>
              <a:gd name="connsiteY1" fmla="*/ 9832 h 835741"/>
              <a:gd name="connsiteX2" fmla="*/ 0 w 3569110"/>
              <a:gd name="connsiteY2" fmla="*/ 776748 h 835741"/>
              <a:gd name="connsiteX3" fmla="*/ 0 w 3569110"/>
              <a:gd name="connsiteY3" fmla="*/ 776748 h 83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9110" h="835741">
                <a:moveTo>
                  <a:pt x="3569110" y="835741"/>
                </a:moveTo>
                <a:cubicBezTo>
                  <a:pt x="2797278" y="427702"/>
                  <a:pt x="2025446" y="19664"/>
                  <a:pt x="1430594" y="9832"/>
                </a:cubicBezTo>
                <a:cubicBezTo>
                  <a:pt x="835742" y="0"/>
                  <a:pt x="0" y="776748"/>
                  <a:pt x="0" y="776748"/>
                </a:cubicBezTo>
                <a:lnTo>
                  <a:pt x="0" y="776748"/>
                </a:lnTo>
              </a:path>
            </a:pathLst>
          </a:cu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Box 20"/>
          <p:cNvSpPr txBox="1"/>
          <p:nvPr/>
        </p:nvSpPr>
        <p:spPr>
          <a:xfrm>
            <a:off x="4716016" y="1628800"/>
            <a:ext cx="1000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/>
              <a:t>export</a:t>
            </a:r>
            <a:endParaRPr lang="nl-NL" sz="2400" dirty="0"/>
          </a:p>
        </p:txBody>
      </p:sp>
      <p:sp>
        <p:nvSpPr>
          <p:cNvPr id="22" name="Down Arrow 21"/>
          <p:cNvSpPr/>
          <p:nvPr/>
        </p:nvSpPr>
        <p:spPr>
          <a:xfrm rot="10800000">
            <a:off x="5148064" y="1988840"/>
            <a:ext cx="144016" cy="576064"/>
          </a:xfrm>
          <a:prstGeom prst="downArrow">
            <a:avLst/>
          </a:prstGeom>
          <a:solidFill>
            <a:srgbClr val="FF0000"/>
          </a:solidFill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32040" y="2564904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Q+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uiExpand="1" build="p" bldLvl="3" autoUpdateAnimBg="0"/>
      <p:bldP spid="18" grpId="0" animBg="1"/>
      <p:bldP spid="19" grpId="0" animBg="1"/>
      <p:bldP spid="20" grpId="0" animBg="1"/>
      <p:bldP spid="21" grpId="0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3.bp.blogspot.com/-Ipzl7JX1G1s/UKhXxjxR32I/AAAAAAABORQ/7NsISUyuTII/s640/By+one+of+the+Le+Nain+brothers,+(French+artists,+Antoine+Le+Nain+(c.1599-1648),+Louis+Le+Nain+(c.1593-1648),+and+Mathieu+Le+Nain+(1607%E2%80%931677).++Old+Flute+Pl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970483"/>
            <a:ext cx="5715000" cy="4914901"/>
          </a:xfrm>
          <a:prstGeom prst="rect">
            <a:avLst/>
          </a:prstGeom>
          <a:noFill/>
        </p:spPr>
      </p:pic>
      <p:sp>
        <p:nvSpPr>
          <p:cNvPr id="10" name="Oval 9"/>
          <p:cNvSpPr/>
          <p:nvPr/>
        </p:nvSpPr>
        <p:spPr>
          <a:xfrm>
            <a:off x="6084168" y="2906587"/>
            <a:ext cx="576064" cy="720080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388424" y="4202731"/>
            <a:ext cx="576064" cy="720080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51920" y="2546547"/>
            <a:ext cx="792088" cy="1008112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4077072"/>
            <a:ext cx="33791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Sommigen te oud of </a:t>
            </a:r>
            <a:b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 jong om te werken</a:t>
            </a:r>
          </a:p>
          <a:p>
            <a:pPr>
              <a:buFont typeface="Symbol" pitchFamily="18" charset="2"/>
              <a:buChar char="Þ"/>
            </a:pP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Actieve bevolking</a:t>
            </a:r>
          </a:p>
          <a:p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 +/- vaste verhouding</a:t>
            </a:r>
            <a:b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 totale bevolking</a:t>
            </a:r>
          </a:p>
          <a:p>
            <a:endParaRPr lang="nl-NL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71600" y="2276872"/>
            <a:ext cx="129614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Bevolking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Zo simpel is het niet …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uiExpand="1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Stijging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arbeidsproductiviteit</a:t>
            </a:r>
            <a:endParaRPr lang="en-GB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844783" y="3624125"/>
            <a:ext cx="3747541" cy="657069"/>
          </a:xfrm>
          <a:custGeom>
            <a:avLst/>
            <a:gdLst>
              <a:gd name="connsiteX0" fmla="*/ 3747541 w 3747541"/>
              <a:gd name="connsiteY0" fmla="*/ 74951 h 657069"/>
              <a:gd name="connsiteX1" fmla="*/ 1993691 w 3747541"/>
              <a:gd name="connsiteY1" fmla="*/ 644577 h 657069"/>
              <a:gd name="connsiteX2" fmla="*/ 0 w 3747541"/>
              <a:gd name="connsiteY2" fmla="*/ 0 h 65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7541" h="657069">
                <a:moveTo>
                  <a:pt x="3747541" y="74951"/>
                </a:moveTo>
                <a:cubicBezTo>
                  <a:pt x="3182911" y="366010"/>
                  <a:pt x="2618281" y="657069"/>
                  <a:pt x="1993691" y="644577"/>
                </a:cubicBezTo>
                <a:cubicBezTo>
                  <a:pt x="1369101" y="632085"/>
                  <a:pt x="684550" y="316042"/>
                  <a:pt x="0" y="0"/>
                </a:cubicBezTo>
              </a:path>
            </a:pathLst>
          </a:cu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64088" y="2204864"/>
          <a:ext cx="3779913" cy="1123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971"/>
                <a:gridCol w="1259971"/>
                <a:gridCol w="1259971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Arbeidsproductiviteit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Landrendement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Bevolkingsdichtheid</a:t>
                      </a:r>
                      <a:endParaRPr lang="nl-NL" dirty="0"/>
                    </a:p>
                  </a:txBody>
                  <a:tcPr/>
                </a:tc>
              </a:tr>
              <a:tr h="47547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Q/P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Q/L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P/L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64088" y="2852936"/>
            <a:ext cx="3779912" cy="122413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square" bIns="180000" numCol="1" spcCol="0" anchor="b" anchorCtr="0">
            <a:noAutofit/>
          </a:bodyPr>
          <a:lstStyle/>
          <a:p>
            <a:pPr algn="ctr"/>
            <a:r>
              <a:rPr lang="nl-BE" sz="2000" b="1" dirty="0" smtClean="0"/>
              <a:t>Gelijk           Hoger           </a:t>
            </a:r>
            <a:r>
              <a:rPr lang="nl-BE" sz="2000" b="1" dirty="0" err="1" smtClean="0"/>
              <a:t>Hoger</a:t>
            </a:r>
            <a:endParaRPr lang="nl-BE" sz="2000" b="1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107504" y="2276872"/>
            <a:ext cx="129614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Bevolking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43708" y="2276872"/>
            <a:ext cx="1296144" cy="1224136"/>
          </a:xfrm>
          <a:prstGeom prst="rect">
            <a:avLst/>
          </a:prstGeom>
          <a:solidFill>
            <a:srgbClr val="33CC3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Land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79912" y="2276872"/>
            <a:ext cx="1296144" cy="1224136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Voedsel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71600" y="2276872"/>
            <a:ext cx="432048" cy="1224136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l-BE" sz="1600" dirty="0" smtClean="0">
                <a:solidFill>
                  <a:schemeClr val="tx1"/>
                </a:solidFill>
              </a:rPr>
              <a:t>actie </a:t>
            </a:r>
            <a:r>
              <a:rPr lang="nl-BE" sz="1600" dirty="0" err="1" smtClean="0">
                <a:solidFill>
                  <a:schemeClr val="tx1"/>
                </a:solidFill>
              </a:rPr>
              <a:t>ve</a:t>
            </a:r>
            <a:r>
              <a:rPr lang="nl-BE" sz="1600" dirty="0" smtClean="0">
                <a:solidFill>
                  <a:schemeClr val="tx1"/>
                </a:solidFill>
              </a:rPr>
              <a:t> </a:t>
            </a:r>
            <a:r>
              <a:rPr lang="nl-BE" sz="1600" dirty="0" err="1" smtClean="0">
                <a:solidFill>
                  <a:schemeClr val="tx1"/>
                </a:solidFill>
              </a:rPr>
              <a:t>bevol</a:t>
            </a:r>
            <a:r>
              <a:rPr lang="nl-BE" sz="1600" dirty="0" smtClean="0">
                <a:solidFill>
                  <a:schemeClr val="tx1"/>
                </a:solidFill>
              </a:rPr>
              <a:t> </a:t>
            </a:r>
            <a:r>
              <a:rPr lang="nl-BE" sz="1600" dirty="0" err="1" smtClean="0">
                <a:solidFill>
                  <a:schemeClr val="tx1"/>
                </a:solidFill>
              </a:rPr>
              <a:t>king</a:t>
            </a: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51520" y="4653136"/>
            <a:ext cx="93610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3° land meer intensief bewerken</a:t>
            </a:r>
            <a:endParaRPr lang="nl-BE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Indien geen export:  </a:t>
            </a:r>
            <a:r>
              <a:rPr lang="nl-B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bevolkingsspiraal</a:t>
            </a:r>
            <a:r>
              <a:rPr lang="nl-BE" sz="2400" dirty="0" smtClean="0">
                <a:latin typeface="Arial" charset="0"/>
              </a:rPr>
              <a:t>: </a:t>
            </a:r>
          </a:p>
          <a:p>
            <a:pPr>
              <a:defRPr/>
            </a:pPr>
            <a:r>
              <a:rPr lang="nl-BE" sz="2400" dirty="0" smtClean="0">
                <a:latin typeface="Arial" charset="0"/>
              </a:rPr>
              <a:t>Stijgende rendementen =&gt; stijgende </a:t>
            </a:r>
            <a:r>
              <a:rPr lang="nl-BE" sz="2400" dirty="0" smtClean="0">
                <a:latin typeface="Arial" charset="0"/>
              </a:rPr>
              <a:t>bevolking</a:t>
            </a:r>
            <a:br>
              <a:rPr lang="nl-BE" sz="2400" dirty="0" smtClean="0">
                <a:latin typeface="Arial" charset="0"/>
              </a:rPr>
            </a:br>
            <a:r>
              <a:rPr lang="nl-BE" sz="2400" dirty="0" smtClean="0">
                <a:latin typeface="Arial" charset="0"/>
              </a:rPr>
              <a:t>=&gt; </a:t>
            </a:r>
            <a:r>
              <a:rPr lang="nl-BE" sz="2400" dirty="0" smtClean="0">
                <a:latin typeface="Arial" charset="0"/>
              </a:rPr>
              <a:t>stijgende rendementen    </a:t>
            </a:r>
            <a:endParaRPr lang="nl-BE" sz="2400" dirty="0" smtClean="0">
              <a:latin typeface="Arial" charset="0"/>
            </a:endParaRPr>
          </a:p>
          <a:p>
            <a:pPr>
              <a:defRPr/>
            </a:pPr>
            <a:r>
              <a:rPr lang="nl-BE" sz="2400" dirty="0" smtClean="0">
                <a:latin typeface="Arial" charset="0"/>
              </a:rPr>
              <a:t>= &gt;Hogere </a:t>
            </a:r>
            <a:r>
              <a:rPr lang="nl-BE" sz="2400" dirty="0" smtClean="0">
                <a:latin typeface="Arial" charset="0"/>
              </a:rPr>
              <a:t>bevolkingsdichtheid</a:t>
            </a:r>
          </a:p>
          <a:p>
            <a:pPr>
              <a:defRPr/>
            </a:pPr>
            <a:endParaRPr lang="en-GB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76056" y="2276872"/>
            <a:ext cx="216024" cy="1224136"/>
          </a:xfrm>
          <a:prstGeom prst="rect">
            <a:avLst/>
          </a:prstGeom>
          <a:solidFill>
            <a:srgbClr val="FF00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860032" y="2924944"/>
            <a:ext cx="432048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tangle 17"/>
          <p:cNvSpPr/>
          <p:nvPr/>
        </p:nvSpPr>
        <p:spPr>
          <a:xfrm>
            <a:off x="1403648" y="2276872"/>
            <a:ext cx="216024" cy="1224136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ight Arrow 18"/>
          <p:cNvSpPr/>
          <p:nvPr/>
        </p:nvSpPr>
        <p:spPr>
          <a:xfrm>
            <a:off x="1187624" y="2924944"/>
            <a:ext cx="432048" cy="28803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Freeform 19"/>
          <p:cNvSpPr/>
          <p:nvPr/>
        </p:nvSpPr>
        <p:spPr>
          <a:xfrm>
            <a:off x="1475656" y="1420762"/>
            <a:ext cx="3671531" cy="835741"/>
          </a:xfrm>
          <a:custGeom>
            <a:avLst/>
            <a:gdLst>
              <a:gd name="connsiteX0" fmla="*/ 3569110 w 3569110"/>
              <a:gd name="connsiteY0" fmla="*/ 835741 h 835741"/>
              <a:gd name="connsiteX1" fmla="*/ 1430594 w 3569110"/>
              <a:gd name="connsiteY1" fmla="*/ 9832 h 835741"/>
              <a:gd name="connsiteX2" fmla="*/ 0 w 3569110"/>
              <a:gd name="connsiteY2" fmla="*/ 776748 h 835741"/>
              <a:gd name="connsiteX3" fmla="*/ 0 w 3569110"/>
              <a:gd name="connsiteY3" fmla="*/ 776748 h 83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9110" h="835741">
                <a:moveTo>
                  <a:pt x="3569110" y="835741"/>
                </a:moveTo>
                <a:cubicBezTo>
                  <a:pt x="2797278" y="427702"/>
                  <a:pt x="2025446" y="19664"/>
                  <a:pt x="1430594" y="9832"/>
                </a:cubicBezTo>
                <a:cubicBezTo>
                  <a:pt x="835742" y="0"/>
                  <a:pt x="0" y="776748"/>
                  <a:pt x="0" y="776748"/>
                </a:cubicBezTo>
                <a:lnTo>
                  <a:pt x="0" y="776748"/>
                </a:lnTo>
              </a:path>
            </a:pathLst>
          </a:cu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6816799" y="3429000"/>
            <a:ext cx="851545" cy="714375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5076056" y="4215383"/>
            <a:ext cx="3888432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Motor van </a:t>
            </a:r>
            <a:r>
              <a:rPr lang="nl-BE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bevolkingsgroei</a:t>
            </a:r>
            <a:endParaRPr lang="nl-BE" sz="24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32040" y="2564904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Q+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uiExpand="1" build="p" bldLvl="3" autoUpdateAnimBg="0"/>
      <p:bldP spid="20" grpId="0" animBg="1"/>
      <p:bldP spid="23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Stijging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arbeidsproductiviteit</a:t>
            </a:r>
            <a:endParaRPr lang="en-GB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844783" y="3624125"/>
            <a:ext cx="3747541" cy="657069"/>
          </a:xfrm>
          <a:custGeom>
            <a:avLst/>
            <a:gdLst>
              <a:gd name="connsiteX0" fmla="*/ 3747541 w 3747541"/>
              <a:gd name="connsiteY0" fmla="*/ 74951 h 657069"/>
              <a:gd name="connsiteX1" fmla="*/ 1993691 w 3747541"/>
              <a:gd name="connsiteY1" fmla="*/ 644577 h 657069"/>
              <a:gd name="connsiteX2" fmla="*/ 0 w 3747541"/>
              <a:gd name="connsiteY2" fmla="*/ 0 h 65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7541" h="657069">
                <a:moveTo>
                  <a:pt x="3747541" y="74951"/>
                </a:moveTo>
                <a:cubicBezTo>
                  <a:pt x="3182911" y="366010"/>
                  <a:pt x="2618281" y="657069"/>
                  <a:pt x="1993691" y="644577"/>
                </a:cubicBezTo>
                <a:cubicBezTo>
                  <a:pt x="1369101" y="632085"/>
                  <a:pt x="684550" y="316042"/>
                  <a:pt x="0" y="0"/>
                </a:cubicBezTo>
              </a:path>
            </a:pathLst>
          </a:cu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64088" y="2204864"/>
          <a:ext cx="3779913" cy="1123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971"/>
                <a:gridCol w="1259971"/>
                <a:gridCol w="1259971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Arbeidsproductiviteit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Landrendement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Bevolkingsdichtheid</a:t>
                      </a:r>
                      <a:endParaRPr lang="nl-NL" dirty="0"/>
                    </a:p>
                  </a:txBody>
                  <a:tcPr/>
                </a:tc>
              </a:tr>
              <a:tr h="47547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Q/P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Q/L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P/L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64088" y="2852936"/>
            <a:ext cx="3779912" cy="122413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square" bIns="180000" numCol="1" spcCol="0" anchor="b" anchorCtr="0">
            <a:noAutofit/>
          </a:bodyPr>
          <a:lstStyle/>
          <a:p>
            <a:pPr algn="ctr"/>
            <a:r>
              <a:rPr lang="nl-BE" sz="2000" b="1" dirty="0" smtClean="0"/>
              <a:t>Gelijk           Hoger           </a:t>
            </a:r>
            <a:r>
              <a:rPr lang="nl-BE" sz="2000" b="1" dirty="0" err="1" smtClean="0"/>
              <a:t>Hoger</a:t>
            </a:r>
            <a:endParaRPr lang="nl-BE" sz="2000" b="1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107504" y="2276872"/>
            <a:ext cx="129614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Bevolking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43708" y="2276872"/>
            <a:ext cx="1296144" cy="1224136"/>
          </a:xfrm>
          <a:prstGeom prst="rect">
            <a:avLst/>
          </a:prstGeom>
          <a:solidFill>
            <a:srgbClr val="33CC3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Land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79912" y="2276872"/>
            <a:ext cx="1296144" cy="1224136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Voedsel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71600" y="2276872"/>
            <a:ext cx="432048" cy="1224136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l-BE" sz="1600" dirty="0" smtClean="0">
                <a:solidFill>
                  <a:schemeClr val="tx1"/>
                </a:solidFill>
              </a:rPr>
              <a:t>actie </a:t>
            </a:r>
            <a:r>
              <a:rPr lang="nl-BE" sz="1600" dirty="0" err="1" smtClean="0">
                <a:solidFill>
                  <a:schemeClr val="tx1"/>
                </a:solidFill>
              </a:rPr>
              <a:t>ve</a:t>
            </a:r>
            <a:r>
              <a:rPr lang="nl-BE" sz="1600" dirty="0" smtClean="0">
                <a:solidFill>
                  <a:schemeClr val="tx1"/>
                </a:solidFill>
              </a:rPr>
              <a:t> </a:t>
            </a:r>
            <a:r>
              <a:rPr lang="nl-BE" sz="1600" dirty="0" err="1" smtClean="0">
                <a:solidFill>
                  <a:schemeClr val="tx1"/>
                </a:solidFill>
              </a:rPr>
              <a:t>bevol</a:t>
            </a:r>
            <a:r>
              <a:rPr lang="nl-BE" sz="1600" dirty="0" smtClean="0">
                <a:solidFill>
                  <a:schemeClr val="tx1"/>
                </a:solidFill>
              </a:rPr>
              <a:t> </a:t>
            </a:r>
            <a:r>
              <a:rPr lang="nl-BE" sz="1600" dirty="0" err="1" smtClean="0">
                <a:solidFill>
                  <a:schemeClr val="tx1"/>
                </a:solidFill>
              </a:rPr>
              <a:t>king</a:t>
            </a: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51520" y="4653136"/>
            <a:ext cx="936104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3°  land meer intensief bewerken </a:t>
            </a:r>
          </a:p>
          <a:p>
            <a:pPr>
              <a:defRPr/>
            </a:pP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Indien geen bijkomend land beschikbaar en </a:t>
            </a:r>
            <a:r>
              <a:rPr lang="nl-BE" sz="2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teelt gevoelig voor meer arbeidsinput - het geval van rijst</a:t>
            </a:r>
          </a:p>
          <a:p>
            <a:pPr>
              <a:defRPr/>
            </a:pP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Q+ kan bevolkingsgroei voeden =&gt; bevolkingsspiraal</a:t>
            </a:r>
          </a:p>
          <a:p>
            <a:pPr>
              <a:defRPr/>
            </a:pP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Max. bevolkingsdichtheid in tarwebouw : 250 </a:t>
            </a:r>
            <a:r>
              <a:rPr lang="nl-BE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inw</a:t>
            </a: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./</a:t>
            </a:r>
            <a:r>
              <a:rPr lang="nl-BE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km²</a:t>
            </a:r>
            <a:endParaRPr lang="nl-BE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Max. bevolkingsdichtheid in rijstbouw : 750 </a:t>
            </a:r>
            <a:r>
              <a:rPr lang="nl-BE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inw</a:t>
            </a: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./</a:t>
            </a:r>
            <a:r>
              <a:rPr lang="nl-BE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km²</a:t>
            </a:r>
            <a:endParaRPr lang="nl-BE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nl-BE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nl-BE" sz="2400" dirty="0" smtClean="0">
              <a:latin typeface="Arial" charset="0"/>
            </a:endParaRPr>
          </a:p>
          <a:p>
            <a:pPr>
              <a:defRPr/>
            </a:pPr>
            <a:endParaRPr lang="en-GB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76056" y="2276872"/>
            <a:ext cx="216024" cy="1224136"/>
          </a:xfrm>
          <a:prstGeom prst="rect">
            <a:avLst/>
          </a:prstGeom>
          <a:solidFill>
            <a:srgbClr val="FF00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860032" y="2924944"/>
            <a:ext cx="432048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tangle 17"/>
          <p:cNvSpPr/>
          <p:nvPr/>
        </p:nvSpPr>
        <p:spPr>
          <a:xfrm>
            <a:off x="1403648" y="2276872"/>
            <a:ext cx="216024" cy="1224136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ight Arrow 18"/>
          <p:cNvSpPr/>
          <p:nvPr/>
        </p:nvSpPr>
        <p:spPr>
          <a:xfrm>
            <a:off x="1187624" y="2924944"/>
            <a:ext cx="432048" cy="288032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Freeform 19"/>
          <p:cNvSpPr/>
          <p:nvPr/>
        </p:nvSpPr>
        <p:spPr>
          <a:xfrm>
            <a:off x="1475656" y="1420762"/>
            <a:ext cx="3671531" cy="835741"/>
          </a:xfrm>
          <a:custGeom>
            <a:avLst/>
            <a:gdLst>
              <a:gd name="connsiteX0" fmla="*/ 3569110 w 3569110"/>
              <a:gd name="connsiteY0" fmla="*/ 835741 h 835741"/>
              <a:gd name="connsiteX1" fmla="*/ 1430594 w 3569110"/>
              <a:gd name="connsiteY1" fmla="*/ 9832 h 835741"/>
              <a:gd name="connsiteX2" fmla="*/ 0 w 3569110"/>
              <a:gd name="connsiteY2" fmla="*/ 776748 h 835741"/>
              <a:gd name="connsiteX3" fmla="*/ 0 w 3569110"/>
              <a:gd name="connsiteY3" fmla="*/ 776748 h 83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9110" h="835741">
                <a:moveTo>
                  <a:pt x="3569110" y="835741"/>
                </a:moveTo>
                <a:cubicBezTo>
                  <a:pt x="2797278" y="427702"/>
                  <a:pt x="2025446" y="19664"/>
                  <a:pt x="1430594" y="9832"/>
                </a:cubicBezTo>
                <a:cubicBezTo>
                  <a:pt x="835742" y="0"/>
                  <a:pt x="0" y="776748"/>
                  <a:pt x="0" y="776748"/>
                </a:cubicBezTo>
                <a:lnTo>
                  <a:pt x="0" y="776748"/>
                </a:lnTo>
              </a:path>
            </a:pathLst>
          </a:cu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6816799" y="3429000"/>
            <a:ext cx="851545" cy="714375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5076056" y="4215383"/>
            <a:ext cx="3888432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Motor van </a:t>
            </a:r>
            <a:r>
              <a:rPr lang="nl-BE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bevolkingsgroei</a:t>
            </a:r>
            <a:endParaRPr lang="nl-BE" sz="24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32040" y="2564904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Q+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uiExpand="1" build="p" bldLvl="3"/>
      <p:bldP spid="23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248400" cy="1143000"/>
          </a:xfrm>
        </p:spPr>
        <p:txBody>
          <a:bodyPr/>
          <a:lstStyle/>
          <a:p>
            <a:pPr eaLnBrk="1" hangingPunct="1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Kenmerken van de rijst</a:t>
            </a:r>
            <a:endParaRPr lang="en-GB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3555" name="Picture 2" descr="http://www.knowledgebank.irri.org/extension/images/stories/farmersguideupland/growth_stages_of_the_rice_plant.jpg"/>
          <p:cNvPicPr>
            <a:picLocks noChangeAspect="1" noChangeArrowheads="1"/>
          </p:cNvPicPr>
          <p:nvPr/>
        </p:nvPicPr>
        <p:blipFill>
          <a:blip r:embed="rId2" cstate="print"/>
          <a:srcRect r="3287"/>
          <a:stretch>
            <a:fillRect/>
          </a:stretch>
        </p:blipFill>
        <p:spPr bwMode="auto">
          <a:xfrm>
            <a:off x="0" y="2714625"/>
            <a:ext cx="4500563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9838" y="1341438"/>
            <a:ext cx="5486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Hoge voedingscapaciteit/ha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Rijpingsproces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sterk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verkort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100 – 150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dagen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=&gt;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Dubbele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en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zelfs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driedubbele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oogsten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mogelijk</a:t>
            </a:r>
            <a:endParaRPr lang="en-GB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5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248400" cy="1143000"/>
          </a:xfrm>
        </p:spPr>
        <p:txBody>
          <a:bodyPr/>
          <a:lstStyle/>
          <a:p>
            <a:pPr eaLnBrk="1" hangingPunct="1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Kenmerken van de rijst</a:t>
            </a:r>
            <a:endParaRPr lang="en-GB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7675" y="1500188"/>
            <a:ext cx="6227763" cy="4114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Aanpassingsvermogen aan verschillende milieus:</a:t>
            </a:r>
            <a:endParaRPr lang="en-GB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Meer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100.000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variëteiten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collectie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bij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het International Rice Research Institute, Philippines)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Oryza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indica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lange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korrel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):</a:t>
            </a:r>
            <a:b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hoge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t° en water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nodig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=&gt;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subtropisch</a:t>
            </a:r>
            <a:endParaRPr lang="en-GB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Oryza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japonica (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korte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korrel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):</a:t>
            </a:r>
            <a:b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lichtgevoelig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=&gt;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hogere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breedte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GB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4580" name="Picture 8" descr="oryza indica 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88"/>
            <a:ext cx="3048000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9" descr="oryza japonica 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67200"/>
            <a:ext cx="31210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5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248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Gevoeligheid voor intensieve bewerking</a:t>
            </a:r>
            <a:endParaRPr lang="en-GB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2000250"/>
            <a:ext cx="4572000" cy="411480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Land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voorbereiding</a:t>
            </a:r>
            <a:endParaRPr lang="en-GB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eaLnBrk="1" hangingPunct="1"/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Vlakke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bodem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= 			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gelijke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groei</a:t>
            </a:r>
            <a:endParaRPr lang="en-GB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4" eaLnBrk="1" hangingPunct="1">
              <a:buFontTx/>
              <a:buNone/>
            </a:pPr>
            <a:r>
              <a:rPr lang="en-GB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uniforme</a:t>
            </a:r>
            <a:r>
              <a:rPr lang="en-GB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rijping</a:t>
            </a:r>
            <a:endParaRPr lang="en-GB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5604" name="Picture 7" descr="http://www.rkmp.co.in/sites/default/files/A%2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71813"/>
            <a:ext cx="56800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248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Gevoeligheid voor intensieve bewerking</a:t>
            </a:r>
            <a:endParaRPr lang="en-GB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627" name="AutoShape 2" descr="http://photos.travelblog.org/Photos/78434/299661/f/2723261-Rice-transplantation-0.jpg"/>
          <p:cNvSpPr>
            <a:spLocks noChangeAspect="1" noChangeArrowheads="1"/>
          </p:cNvSpPr>
          <p:nvPr/>
        </p:nvSpPr>
        <p:spPr bwMode="auto">
          <a:xfrm>
            <a:off x="4533900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26628" name="AutoShape 4" descr="http://photos.travelblog.org/Photos/78434/299661/f/2723261-Rice-transplantation-0.jpg"/>
          <p:cNvSpPr>
            <a:spLocks noChangeAspect="1" noChangeArrowheads="1"/>
          </p:cNvSpPr>
          <p:nvPr/>
        </p:nvSpPr>
        <p:spPr bwMode="auto">
          <a:xfrm>
            <a:off x="4533900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0313" y="1700213"/>
            <a:ext cx="4572000" cy="4114800"/>
          </a:xfrm>
        </p:spPr>
        <p:txBody>
          <a:bodyPr/>
          <a:lstStyle/>
          <a:p>
            <a:pPr eaLnBrk="1" hangingPunct="1"/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Reguleren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van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optimaal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waterpeil</a:t>
            </a:r>
            <a:endParaRPr lang="en-GB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6630" name="Picture 9" descr="rijstbouw"/>
          <p:cNvPicPr>
            <a:picLocks noChangeAspect="1" noChangeArrowheads="1"/>
          </p:cNvPicPr>
          <p:nvPr/>
        </p:nvPicPr>
        <p:blipFill>
          <a:blip r:embed="rId2" cstate="print"/>
          <a:srcRect t="34019" r="42232" b="8057"/>
          <a:stretch>
            <a:fillRect/>
          </a:stretch>
        </p:blipFill>
        <p:spPr bwMode="auto">
          <a:xfrm>
            <a:off x="0" y="2349500"/>
            <a:ext cx="5364163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248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Gevoeligheid voor intensieve bewerking</a:t>
            </a:r>
            <a:endParaRPr lang="en-GB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651" name="AutoShape 2" descr="http://photos.travelblog.org/Photos/78434/299661/f/2723261-Rice-transplantation-0.jpg"/>
          <p:cNvSpPr>
            <a:spLocks noChangeAspect="1" noChangeArrowheads="1"/>
          </p:cNvSpPr>
          <p:nvPr/>
        </p:nvSpPr>
        <p:spPr bwMode="auto">
          <a:xfrm>
            <a:off x="4533900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27652" name="AutoShape 4" descr="http://photos.travelblog.org/Photos/78434/299661/f/2723261-Rice-transplantation-0.jpg"/>
          <p:cNvSpPr>
            <a:spLocks noChangeAspect="1" noChangeArrowheads="1"/>
          </p:cNvSpPr>
          <p:nvPr/>
        </p:nvSpPr>
        <p:spPr bwMode="auto">
          <a:xfrm>
            <a:off x="4533900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700213"/>
            <a:ext cx="4572000" cy="4114800"/>
          </a:xfrm>
        </p:spPr>
        <p:txBody>
          <a:bodyPr/>
          <a:lstStyle/>
          <a:p>
            <a:pPr eaLnBrk="1" hangingPunct="1"/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Wieden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(rode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rijst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pic>
        <p:nvPicPr>
          <p:cNvPr id="27654" name="Picture 2" descr="http://www.rkmp.co.in/sites/default/files/eis_states/Weed%20management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375"/>
            <a:ext cx="9170988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248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Gevoeligheid voor intensieve bewerking</a:t>
            </a:r>
            <a:endParaRPr lang="en-GB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2000250"/>
            <a:ext cx="4267200" cy="4114800"/>
          </a:xfrm>
        </p:spPr>
        <p:txBody>
          <a:bodyPr/>
          <a:lstStyle/>
          <a:p>
            <a:pPr eaLnBrk="1" hangingPunct="1"/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Zaadselectie</a:t>
            </a:r>
            <a:endParaRPr lang="en-GB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8676" name="Picture 6" descr="onbekend voorwer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00213"/>
            <a:ext cx="4305300" cy="456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DSCN0081"/>
          <p:cNvPicPr>
            <a:picLocks noChangeAspect="1" noChangeArrowheads="1"/>
          </p:cNvPicPr>
          <p:nvPr/>
        </p:nvPicPr>
        <p:blipFill>
          <a:blip r:embed="rId3" cstate="print">
            <a:lum bright="42000" contrast="54000"/>
          </a:blip>
          <a:srcRect/>
          <a:stretch>
            <a:fillRect/>
          </a:stretch>
        </p:blipFill>
        <p:spPr bwMode="auto">
          <a:xfrm>
            <a:off x="4308475" y="2857500"/>
            <a:ext cx="4835525" cy="362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248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Gevoeligheid voor intensieve bewerking</a:t>
            </a:r>
            <a:endParaRPr lang="en-GB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699" name="AutoShape 2" descr="http://photos.travelblog.org/Photos/78434/299661/f/2723261-Rice-transplantation-0.jpg"/>
          <p:cNvSpPr>
            <a:spLocks noChangeAspect="1" noChangeArrowheads="1"/>
          </p:cNvSpPr>
          <p:nvPr/>
        </p:nvSpPr>
        <p:spPr bwMode="auto">
          <a:xfrm>
            <a:off x="4533900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29700" name="AutoShape 4" descr="http://photos.travelblog.org/Photos/78434/299661/f/2723261-Rice-transplantation-0.jpg"/>
          <p:cNvSpPr>
            <a:spLocks noChangeAspect="1" noChangeArrowheads="1"/>
          </p:cNvSpPr>
          <p:nvPr/>
        </p:nvSpPr>
        <p:spPr bwMode="auto">
          <a:xfrm>
            <a:off x="4533900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BE"/>
          </a:p>
        </p:txBody>
      </p:sp>
      <p:pic>
        <p:nvPicPr>
          <p:cNvPr id="29701" name="Picture 6" descr="http://dmssbd.files.wordpress.com/2010/07/adibashi-women-and-girl-sale-labour-in-rice-transplantati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35175"/>
            <a:ext cx="6429375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2000250"/>
            <a:ext cx="4572000" cy="157321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Overplanting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kiemplantjes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		(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nieuwe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selectie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6248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Gevoeligheid voor intensieve bewerking</a:t>
            </a:r>
            <a:endParaRPr lang="en-GB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723" name="AutoShape 2" descr="http://photos.travelblog.org/Photos/78434/299661/f/2723261-Rice-transplantation-0.jpg"/>
          <p:cNvSpPr>
            <a:spLocks noChangeAspect="1" noChangeArrowheads="1"/>
          </p:cNvSpPr>
          <p:nvPr/>
        </p:nvSpPr>
        <p:spPr bwMode="auto">
          <a:xfrm>
            <a:off x="4533900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30724" name="AutoShape 4" descr="http://photos.travelblog.org/Photos/78434/299661/f/2723261-Rice-transplantation-0.jpg"/>
          <p:cNvSpPr>
            <a:spLocks noChangeAspect="1" noChangeArrowheads="1"/>
          </p:cNvSpPr>
          <p:nvPr/>
        </p:nvSpPr>
        <p:spPr bwMode="auto">
          <a:xfrm>
            <a:off x="4533900" y="-1825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9250" y="2000250"/>
            <a:ext cx="4572000" cy="4114800"/>
          </a:xfrm>
        </p:spPr>
        <p:txBody>
          <a:bodyPr/>
          <a:lstStyle/>
          <a:p>
            <a:pPr eaLnBrk="1" hangingPunct="1"/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Handmatige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oogst</a:t>
            </a:r>
            <a:endParaRPr lang="en-GB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eaLnBrk="1" hangingPunct="1">
              <a:buFontTx/>
              <a:buNone/>
            </a:pP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(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nieuwe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selectie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</p:txBody>
      </p:sp>
      <p:pic>
        <p:nvPicPr>
          <p:cNvPr id="30726" name="Picture 5" descr="ae615e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505200"/>
            <a:ext cx="30765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2" descr="http://news.xinhuanet.com/english2010/photo/2011-10/07/131177624_21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50"/>
            <a:ext cx="57150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971600" y="2276872"/>
            <a:ext cx="129614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Bevolking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Hoewel …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6" descr="fig2_32008"/>
          <p:cNvPicPr>
            <a:picLocks noChangeAspect="1" noChangeArrowheads="1"/>
          </p:cNvPicPr>
          <p:nvPr/>
        </p:nvPicPr>
        <p:blipFill>
          <a:blip r:embed="rId2" cstate="print"/>
          <a:srcRect t="9790"/>
          <a:stretch>
            <a:fillRect/>
          </a:stretch>
        </p:blipFill>
        <p:spPr bwMode="auto">
          <a:xfrm>
            <a:off x="2627784" y="2824530"/>
            <a:ext cx="6516216" cy="403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771800" y="2185700"/>
            <a:ext cx="5087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dirty="0" smtClean="0"/>
              <a:t>Japanse bevolking 1950-2050</a:t>
            </a:r>
            <a:endParaRPr lang="nl-NL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179512" y="4077072"/>
            <a:ext cx="26716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Niet zo vaste </a:t>
            </a:r>
            <a:b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verhouding</a:t>
            </a:r>
            <a:b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 totale bevolking</a:t>
            </a:r>
          </a:p>
          <a:p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(demografische </a:t>
            </a:r>
            <a:b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transitie)</a:t>
            </a:r>
            <a:endParaRPr lang="nl-NL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2576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Agro-industrie </a:t>
            </a:r>
            <a:r>
              <a:rPr lang="nl-BE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vs</a:t>
            </a:r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nl-BE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agro-ecologie</a:t>
            </a:r>
            <a:endParaRPr lang="en-GB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844783" y="3624125"/>
            <a:ext cx="3747541" cy="657069"/>
          </a:xfrm>
          <a:custGeom>
            <a:avLst/>
            <a:gdLst>
              <a:gd name="connsiteX0" fmla="*/ 3747541 w 3747541"/>
              <a:gd name="connsiteY0" fmla="*/ 74951 h 657069"/>
              <a:gd name="connsiteX1" fmla="*/ 1993691 w 3747541"/>
              <a:gd name="connsiteY1" fmla="*/ 644577 h 657069"/>
              <a:gd name="connsiteX2" fmla="*/ 0 w 3747541"/>
              <a:gd name="connsiteY2" fmla="*/ 0 h 65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7541" h="657069">
                <a:moveTo>
                  <a:pt x="3747541" y="74951"/>
                </a:moveTo>
                <a:cubicBezTo>
                  <a:pt x="3182911" y="366010"/>
                  <a:pt x="2618281" y="657069"/>
                  <a:pt x="1993691" y="644577"/>
                </a:cubicBezTo>
                <a:cubicBezTo>
                  <a:pt x="1369101" y="632085"/>
                  <a:pt x="684550" y="316042"/>
                  <a:pt x="0" y="0"/>
                </a:cubicBezTo>
              </a:path>
            </a:pathLst>
          </a:cu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364088" y="2204864"/>
          <a:ext cx="3779913" cy="1123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971"/>
                <a:gridCol w="1259971"/>
                <a:gridCol w="1259971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Arbeidsproductiviteit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Landrendement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Bevolkingsdichtheid</a:t>
                      </a:r>
                      <a:endParaRPr lang="nl-NL" dirty="0"/>
                    </a:p>
                  </a:txBody>
                  <a:tcPr/>
                </a:tc>
              </a:tr>
              <a:tr h="47547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Q/P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Q/L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P/L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107504" y="2276872"/>
            <a:ext cx="129614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Bevolking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43708" y="2276872"/>
            <a:ext cx="1296144" cy="1224136"/>
          </a:xfrm>
          <a:prstGeom prst="rect">
            <a:avLst/>
          </a:prstGeom>
          <a:solidFill>
            <a:srgbClr val="33CC3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Land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79912" y="2276872"/>
            <a:ext cx="1296144" cy="1224136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Voedsel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16" y="4509120"/>
            <a:ext cx="8374216" cy="46166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Arbeidsproductiviteit stijgt wegens concurrentie op de markt</a:t>
            </a:r>
            <a:endParaRPr lang="nl-BE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756920" y="2852936"/>
            <a:ext cx="504056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1" name="Straight Arrow Connector 20"/>
          <p:cNvCxnSpPr>
            <a:stCxn id="20" idx="4"/>
            <a:endCxn id="11" idx="0"/>
          </p:cNvCxnSpPr>
          <p:nvPr/>
        </p:nvCxnSpPr>
        <p:spPr>
          <a:xfrm flipH="1">
            <a:off x="4252924" y="3284984"/>
            <a:ext cx="1756024" cy="122413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8459787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BE" sz="3600" smtClean="0">
                <a:latin typeface="Tahoma" pitchFamily="34" charset="0"/>
                <a:ea typeface="Tahoma" pitchFamily="34" charset="0"/>
                <a:cs typeface="Tahoma" pitchFamily="34" charset="0"/>
              </a:rPr>
              <a:t>Winnen op de markt</a:t>
            </a:r>
            <a:br>
              <a:rPr lang="nl-BE" sz="360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BE" sz="3600" smtClean="0">
                <a:latin typeface="Tahoma" pitchFamily="34" charset="0"/>
                <a:ea typeface="Tahoma" pitchFamily="34" charset="0"/>
                <a:cs typeface="Tahoma" pitchFamily="34" charset="0"/>
              </a:rPr>
              <a:t>= voordelige vraag/aanbod verhouding</a:t>
            </a:r>
            <a:endParaRPr lang="en-GB" sz="360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93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2205038"/>
            <a:ext cx="9310688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l-BE" sz="2800" smtClean="0">
                <a:latin typeface="Tahoma" pitchFamily="34" charset="0"/>
                <a:ea typeface="Tahoma" pitchFamily="34" charset="0"/>
                <a:cs typeface="Tahoma" pitchFamily="34" charset="0"/>
              </a:rPr>
              <a:t>door productiviteitsverbeteringen:</a:t>
            </a:r>
            <a:br>
              <a:rPr lang="nl-BE" sz="280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BE" sz="2800" smtClean="0">
                <a:latin typeface="Tahoma" pitchFamily="34" charset="0"/>
                <a:ea typeface="Tahoma" pitchFamily="34" charset="0"/>
                <a:cs typeface="Tahoma" pitchFamily="34" charset="0"/>
              </a:rPr>
              <a:t>meer produceren dan zijn concurrenten in dezelfde tijd</a:t>
            </a:r>
          </a:p>
          <a:p>
            <a:pPr lvl="1" eaLnBrk="1" hangingPunct="1">
              <a:lnSpc>
                <a:spcPct val="80000"/>
              </a:lnSpc>
            </a:pPr>
            <a:r>
              <a:rPr lang="nl-BE" sz="2400" smtClean="0">
                <a:latin typeface="Tahoma" pitchFamily="34" charset="0"/>
                <a:ea typeface="Tahoma" pitchFamily="34" charset="0"/>
                <a:cs typeface="Tahoma" pitchFamily="34" charset="0"/>
              </a:rPr>
              <a:t>Aanbod stijgt</a:t>
            </a:r>
          </a:p>
          <a:p>
            <a:pPr lvl="1" eaLnBrk="1" hangingPunct="1">
              <a:lnSpc>
                <a:spcPct val="80000"/>
              </a:lnSpc>
            </a:pPr>
            <a:r>
              <a:rPr lang="nl-BE" sz="2400" smtClean="0">
                <a:latin typeface="Tahoma" pitchFamily="34" charset="0"/>
                <a:ea typeface="Tahoma" pitchFamily="34" charset="0"/>
                <a:cs typeface="Tahoma" pitchFamily="34" charset="0"/>
              </a:rPr>
              <a:t>Prijzen dalen</a:t>
            </a:r>
          </a:p>
          <a:p>
            <a:pPr lvl="1" eaLnBrk="1" hangingPunct="1">
              <a:lnSpc>
                <a:spcPct val="80000"/>
              </a:lnSpc>
            </a:pPr>
            <a:r>
              <a:rPr lang="nl-BE" sz="2400" smtClean="0">
                <a:latin typeface="Tahoma" pitchFamily="34" charset="0"/>
                <a:ea typeface="Tahoma" pitchFamily="34" charset="0"/>
                <a:cs typeface="Tahoma" pitchFamily="34" charset="0"/>
              </a:rPr>
              <a:t>Inkomen concurrenten dalen</a:t>
            </a:r>
          </a:p>
          <a:p>
            <a:pPr lvl="1" eaLnBrk="1" hangingPunct="1">
              <a:lnSpc>
                <a:spcPct val="80000"/>
              </a:lnSpc>
            </a:pPr>
            <a:r>
              <a:rPr lang="nl-BE" sz="2400" smtClean="0">
                <a:latin typeface="Tahoma" pitchFamily="34" charset="0"/>
                <a:ea typeface="Tahoma" pitchFamily="34" charset="0"/>
                <a:cs typeface="Tahoma" pitchFamily="34" charset="0"/>
              </a:rPr>
              <a:t>Inkomen productievere </a:t>
            </a:r>
            <a:br>
              <a:rPr lang="nl-BE" sz="240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BE" sz="2400" smtClean="0">
                <a:latin typeface="Tahoma" pitchFamily="34" charset="0"/>
                <a:ea typeface="Tahoma" pitchFamily="34" charset="0"/>
                <a:cs typeface="Tahoma" pitchFamily="34" charset="0"/>
              </a:rPr>
              <a:t>producent stijgt want </a:t>
            </a:r>
            <a:br>
              <a:rPr lang="nl-BE" sz="240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BE" sz="2400" smtClean="0">
                <a:latin typeface="Tahoma" pitchFamily="34" charset="0"/>
                <a:ea typeface="Tahoma" pitchFamily="34" charset="0"/>
                <a:cs typeface="Tahoma" pitchFamily="34" charset="0"/>
              </a:rPr>
              <a:t>hij verkoopt meer producten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80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 descr="wheat_harvest_(Small).jpg"/>
          <p:cNvPicPr>
            <a:picLocks noChangeAspect="1"/>
          </p:cNvPicPr>
          <p:nvPr/>
        </p:nvPicPr>
        <p:blipFill>
          <a:blip r:embed="rId2" cstate="print"/>
          <a:srcRect l="5190" t="9286" r="8548" b="8984"/>
          <a:stretch>
            <a:fillRect/>
          </a:stretch>
        </p:blipFill>
        <p:spPr bwMode="auto">
          <a:xfrm>
            <a:off x="5003800" y="3645867"/>
            <a:ext cx="41402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wheatharvestpakista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5522292"/>
            <a:ext cx="2341562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bldLvl="5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26" name="Text Box 50"/>
          <p:cNvSpPr txBox="1">
            <a:spLocks noChangeArrowheads="1"/>
          </p:cNvSpPr>
          <p:nvPr/>
        </p:nvSpPr>
        <p:spPr bwMode="auto">
          <a:xfrm>
            <a:off x="3206750" y="2062163"/>
            <a:ext cx="424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BE" sz="1800">
                <a:latin typeface="Arial" charset="0"/>
              </a:rPr>
              <a:t>40 broden = 40 uren = 40 € =&gt; 1€/brood</a:t>
            </a:r>
            <a:endParaRPr lang="en-US" sz="1800">
              <a:latin typeface="Arial" charset="0"/>
            </a:endParaRP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359025" y="3573463"/>
            <a:ext cx="2540000" cy="1008062"/>
            <a:chOff x="431" y="346"/>
            <a:chExt cx="2061" cy="1882"/>
          </a:xfrm>
        </p:grpSpPr>
        <p:pic>
          <p:nvPicPr>
            <p:cNvPr id="20599" name="Picture 52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346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0" name="Picture 53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7" y="482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1" name="Picture 54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3" y="618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2" name="Picture 55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9" y="754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3" name="Picture 56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5" y="890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4" name="Picture 57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1" y="1026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5" name="Picture 58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47" y="1162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6" name="Picture 59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83" y="1298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7" name="Picture 60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19" y="1434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8" name="Picture 61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55" y="1570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9" name="Picture 62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1" y="1706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4356100" y="3573463"/>
            <a:ext cx="2540000" cy="1008062"/>
            <a:chOff x="431" y="346"/>
            <a:chExt cx="2061" cy="1882"/>
          </a:xfrm>
        </p:grpSpPr>
        <p:pic>
          <p:nvPicPr>
            <p:cNvPr id="20588" name="Picture 64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346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9" name="Picture 65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7" y="482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0" name="Picture 66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3" y="618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1" name="Picture 67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9" y="754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2" name="Picture 68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5" y="890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3" name="Picture 69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1" y="1026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4" name="Picture 70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47" y="1162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5" name="Picture 71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83" y="1298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6" name="Picture 72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19" y="1434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7" name="Picture 73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55" y="1570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8" name="Picture 74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1" y="1706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6351588" y="3573463"/>
            <a:ext cx="2541587" cy="1008062"/>
            <a:chOff x="431" y="346"/>
            <a:chExt cx="2061" cy="1882"/>
          </a:xfrm>
        </p:grpSpPr>
        <p:pic>
          <p:nvPicPr>
            <p:cNvPr id="20577" name="Picture 76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346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8" name="Picture 77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7" y="482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9" name="Picture 78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3" y="618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0" name="Picture 79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9" y="754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1" name="Picture 80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5" y="890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2" name="Picture 81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1" y="1026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3" name="Picture 82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47" y="1162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4" name="Picture 83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83" y="1298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5" name="Picture 84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19" y="1434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6" name="Picture 85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55" y="1570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7" name="Picture 86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1" y="1706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87"/>
          <p:cNvGrpSpPr>
            <a:grpSpLocks/>
          </p:cNvGrpSpPr>
          <p:nvPr/>
        </p:nvGrpSpPr>
        <p:grpSpPr bwMode="auto">
          <a:xfrm>
            <a:off x="293688" y="3573463"/>
            <a:ext cx="3630612" cy="1474787"/>
            <a:chOff x="227" y="2228"/>
            <a:chExt cx="2287" cy="1474"/>
          </a:xfrm>
        </p:grpSpPr>
        <p:pic>
          <p:nvPicPr>
            <p:cNvPr id="20561" name="Picture 88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7" y="2228"/>
              <a:ext cx="54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2" name="Picture 89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3" y="2301"/>
              <a:ext cx="545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3" name="Picture 90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8" y="2374"/>
              <a:ext cx="54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4" name="Picture 91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4" y="2447"/>
              <a:ext cx="544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5" name="Picture 92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0" y="2520"/>
              <a:ext cx="544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6" name="Picture 93" descr="broo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6" y="2593"/>
              <a:ext cx="5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7" name="Picture 94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0" y="2665"/>
              <a:ext cx="54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8" name="Picture 95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6" y="2738"/>
              <a:ext cx="54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9" name="Picture 96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2" y="2811"/>
              <a:ext cx="54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0" name="Picture 97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77" y="2884"/>
              <a:ext cx="545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1" name="Picture 98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83" y="2957"/>
              <a:ext cx="54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2" name="Picture 99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0" y="3050"/>
              <a:ext cx="54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3" name="Picture 100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57" y="3143"/>
              <a:ext cx="54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4" name="Picture 101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5" y="3236"/>
              <a:ext cx="54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5" name="Picture 102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2" y="3329"/>
              <a:ext cx="54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6" name="Picture 103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69" y="3422"/>
              <a:ext cx="54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28"/>
          <p:cNvGrpSpPr>
            <a:grpSpLocks/>
          </p:cNvGrpSpPr>
          <p:nvPr/>
        </p:nvGrpSpPr>
        <p:grpSpPr bwMode="auto">
          <a:xfrm>
            <a:off x="303213" y="622300"/>
            <a:ext cx="2576512" cy="1368425"/>
            <a:chOff x="191" y="392"/>
            <a:chExt cx="1623" cy="862"/>
          </a:xfrm>
        </p:grpSpPr>
        <p:grpSp>
          <p:nvGrpSpPr>
            <p:cNvPr id="7" name="Group 2"/>
            <p:cNvGrpSpPr>
              <a:grpSpLocks/>
            </p:cNvGrpSpPr>
            <p:nvPr/>
          </p:nvGrpSpPr>
          <p:grpSpPr bwMode="auto">
            <a:xfrm>
              <a:off x="249" y="642"/>
              <a:ext cx="1565" cy="612"/>
              <a:chOff x="431" y="346"/>
              <a:chExt cx="2061" cy="1882"/>
            </a:xfrm>
          </p:grpSpPr>
          <p:pic>
            <p:nvPicPr>
              <p:cNvPr id="20550" name="Picture 3" descr="broo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31" y="346"/>
                <a:ext cx="701" cy="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51" name="Picture 4" descr="broo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7" y="482"/>
                <a:ext cx="701" cy="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52" name="Picture 5" descr="broo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03" y="618"/>
                <a:ext cx="701" cy="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53" name="Picture 6" descr="broo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39" y="754"/>
                <a:ext cx="701" cy="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54" name="Picture 7" descr="broo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75" y="890"/>
                <a:ext cx="701" cy="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55" name="Picture 8" descr="broo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11" y="1026"/>
                <a:ext cx="701" cy="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56" name="Picture 9" descr="broo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47" y="1162"/>
                <a:ext cx="701" cy="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57" name="Picture 10" descr="broo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83" y="1298"/>
                <a:ext cx="701" cy="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58" name="Picture 11" descr="broo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19" y="1434"/>
                <a:ext cx="701" cy="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59" name="Picture 12" descr="broo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55" y="1570"/>
                <a:ext cx="701" cy="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60" name="Picture 13" descr="broo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91" y="1706"/>
                <a:ext cx="701" cy="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549" name="Text Box 104"/>
            <p:cNvSpPr txBox="1">
              <a:spLocks noChangeArrowheads="1"/>
            </p:cNvSpPr>
            <p:nvPr/>
          </p:nvSpPr>
          <p:spPr bwMode="auto">
            <a:xfrm>
              <a:off x="191" y="392"/>
              <a:ext cx="8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l-BE" sz="1800">
                  <a:latin typeface="Arial" charset="0"/>
                </a:rPr>
                <a:t>producent A</a:t>
              </a:r>
              <a:endParaRPr lang="en-US" sz="1800">
                <a:latin typeface="Arial" charset="0"/>
              </a:endParaRPr>
            </a:p>
          </p:txBody>
        </p:sp>
      </p:grpSp>
      <p:grpSp>
        <p:nvGrpSpPr>
          <p:cNvPr id="8" name="Group 129"/>
          <p:cNvGrpSpPr>
            <a:grpSpLocks/>
          </p:cNvGrpSpPr>
          <p:nvPr/>
        </p:nvGrpSpPr>
        <p:grpSpPr bwMode="auto">
          <a:xfrm>
            <a:off x="2344738" y="622300"/>
            <a:ext cx="6475412" cy="1368425"/>
            <a:chOff x="1477" y="392"/>
            <a:chExt cx="4079" cy="862"/>
          </a:xfrm>
        </p:grpSpPr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1497" y="642"/>
              <a:ext cx="1565" cy="612"/>
              <a:chOff x="431" y="346"/>
              <a:chExt cx="2061" cy="1882"/>
            </a:xfrm>
          </p:grpSpPr>
          <p:pic>
            <p:nvPicPr>
              <p:cNvPr id="20537" name="Picture 15" descr="broo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31" y="346"/>
                <a:ext cx="701" cy="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38" name="Picture 16" descr="broo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7" y="482"/>
                <a:ext cx="701" cy="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39" name="Picture 17" descr="broo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03" y="618"/>
                <a:ext cx="701" cy="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40" name="Picture 18" descr="broo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39" y="754"/>
                <a:ext cx="701" cy="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41" name="Picture 19" descr="broo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75" y="890"/>
                <a:ext cx="701" cy="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42" name="Picture 20" descr="broo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11" y="1026"/>
                <a:ext cx="701" cy="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43" name="Picture 21" descr="broo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47" y="1162"/>
                <a:ext cx="701" cy="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44" name="Picture 22" descr="broo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83" y="1298"/>
                <a:ext cx="701" cy="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45" name="Picture 23" descr="broo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19" y="1434"/>
                <a:ext cx="701" cy="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46" name="Picture 24" descr="broo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55" y="1570"/>
                <a:ext cx="701" cy="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47" name="Picture 25" descr="broo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91" y="1706"/>
                <a:ext cx="701" cy="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2744" y="642"/>
              <a:ext cx="1565" cy="612"/>
              <a:chOff x="431" y="346"/>
              <a:chExt cx="2061" cy="1882"/>
            </a:xfrm>
          </p:grpSpPr>
          <p:pic>
            <p:nvPicPr>
              <p:cNvPr id="20526" name="Picture 27" descr="broo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31" y="346"/>
                <a:ext cx="701" cy="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27" name="Picture 28" descr="broo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7" y="482"/>
                <a:ext cx="701" cy="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28" name="Picture 29" descr="broo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03" y="618"/>
                <a:ext cx="701" cy="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29" name="Picture 30" descr="broo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39" y="754"/>
                <a:ext cx="701" cy="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30" name="Picture 31" descr="broo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75" y="890"/>
                <a:ext cx="701" cy="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31" name="Picture 32" descr="broo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11" y="1026"/>
                <a:ext cx="701" cy="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32" name="Picture 33" descr="broo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47" y="1162"/>
                <a:ext cx="701" cy="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33" name="Picture 34" descr="broo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83" y="1298"/>
                <a:ext cx="701" cy="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34" name="Picture 35" descr="broo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19" y="1434"/>
                <a:ext cx="701" cy="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35" name="Picture 36" descr="broo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55" y="1570"/>
                <a:ext cx="701" cy="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36" name="Picture 37" descr="broo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91" y="1706"/>
                <a:ext cx="701" cy="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Group 38"/>
            <p:cNvGrpSpPr>
              <a:grpSpLocks/>
            </p:cNvGrpSpPr>
            <p:nvPr/>
          </p:nvGrpSpPr>
          <p:grpSpPr bwMode="auto">
            <a:xfrm>
              <a:off x="3991" y="642"/>
              <a:ext cx="1565" cy="612"/>
              <a:chOff x="431" y="346"/>
              <a:chExt cx="2061" cy="1882"/>
            </a:xfrm>
          </p:grpSpPr>
          <p:pic>
            <p:nvPicPr>
              <p:cNvPr id="20515" name="Picture 39" descr="broo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31" y="346"/>
                <a:ext cx="701" cy="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16" name="Picture 40" descr="broo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7" y="482"/>
                <a:ext cx="701" cy="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17" name="Picture 41" descr="broo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03" y="618"/>
                <a:ext cx="701" cy="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18" name="Picture 42" descr="broo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39" y="754"/>
                <a:ext cx="701" cy="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19" name="Picture 43" descr="broo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75" y="890"/>
                <a:ext cx="701" cy="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20" name="Picture 44" descr="broo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11" y="1026"/>
                <a:ext cx="701" cy="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21" name="Picture 45" descr="broo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47" y="1162"/>
                <a:ext cx="701" cy="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22" name="Picture 46" descr="broo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83" y="1298"/>
                <a:ext cx="701" cy="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23" name="Picture 47" descr="broo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19" y="1434"/>
                <a:ext cx="701" cy="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24" name="Picture 48" descr="broo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55" y="1570"/>
                <a:ext cx="701" cy="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25" name="Picture 49" descr="brood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91" y="1706"/>
                <a:ext cx="701" cy="5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512" name="Text Box 105"/>
            <p:cNvSpPr txBox="1">
              <a:spLocks noChangeArrowheads="1"/>
            </p:cNvSpPr>
            <p:nvPr/>
          </p:nvSpPr>
          <p:spPr bwMode="auto">
            <a:xfrm>
              <a:off x="1477" y="392"/>
              <a:ext cx="8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l-BE" sz="1800">
                  <a:latin typeface="Arial" charset="0"/>
                </a:rPr>
                <a:t>producent B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20513" name="Text Box 106"/>
            <p:cNvSpPr txBox="1">
              <a:spLocks noChangeArrowheads="1"/>
            </p:cNvSpPr>
            <p:nvPr/>
          </p:nvSpPr>
          <p:spPr bwMode="auto">
            <a:xfrm>
              <a:off x="2764" y="392"/>
              <a:ext cx="9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l-BE" sz="1800">
                  <a:latin typeface="Arial" charset="0"/>
                </a:rPr>
                <a:t>producent C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20514" name="Text Box 107"/>
            <p:cNvSpPr txBox="1">
              <a:spLocks noChangeArrowheads="1"/>
            </p:cNvSpPr>
            <p:nvPr/>
          </p:nvSpPr>
          <p:spPr bwMode="auto">
            <a:xfrm>
              <a:off x="4059" y="392"/>
              <a:ext cx="9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nl-BE" sz="1800">
                  <a:latin typeface="Arial" charset="0"/>
                </a:rPr>
                <a:t>producent D</a:t>
              </a:r>
              <a:endParaRPr lang="en-US" sz="1800">
                <a:latin typeface="Arial" charset="0"/>
              </a:endParaRPr>
            </a:p>
          </p:txBody>
        </p:sp>
      </p:grpSp>
      <p:sp>
        <p:nvSpPr>
          <p:cNvPr id="178284" name="Text Box 108"/>
          <p:cNvSpPr txBox="1">
            <a:spLocks noChangeArrowheads="1"/>
          </p:cNvSpPr>
          <p:nvPr/>
        </p:nvSpPr>
        <p:spPr bwMode="auto">
          <a:xfrm>
            <a:off x="908050" y="2486025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BE" sz="1800" b="1">
                <a:latin typeface="Arial" charset="0"/>
              </a:rPr>
              <a:t>10€</a:t>
            </a:r>
            <a:endParaRPr lang="en-US" sz="1800" b="1">
              <a:latin typeface="Arial" charset="0"/>
            </a:endParaRPr>
          </a:p>
        </p:txBody>
      </p:sp>
      <p:sp>
        <p:nvSpPr>
          <p:cNvPr id="178285" name="Text Box 109"/>
          <p:cNvSpPr txBox="1">
            <a:spLocks noChangeArrowheads="1"/>
          </p:cNvSpPr>
          <p:nvPr/>
        </p:nvSpPr>
        <p:spPr bwMode="auto">
          <a:xfrm>
            <a:off x="2949575" y="2486025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BE" sz="1800" b="1">
                <a:latin typeface="Arial" charset="0"/>
              </a:rPr>
              <a:t>10€</a:t>
            </a:r>
            <a:endParaRPr lang="en-US" sz="1800" b="1">
              <a:latin typeface="Arial" charset="0"/>
            </a:endParaRPr>
          </a:p>
        </p:txBody>
      </p:sp>
      <p:sp>
        <p:nvSpPr>
          <p:cNvPr id="178286" name="Text Box 110"/>
          <p:cNvSpPr txBox="1">
            <a:spLocks noChangeArrowheads="1"/>
          </p:cNvSpPr>
          <p:nvPr/>
        </p:nvSpPr>
        <p:spPr bwMode="auto">
          <a:xfrm>
            <a:off x="4992688" y="2486025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BE" sz="1800" b="1">
                <a:latin typeface="Arial" charset="0"/>
              </a:rPr>
              <a:t>10€</a:t>
            </a:r>
            <a:endParaRPr lang="en-US" sz="1800" b="1">
              <a:latin typeface="Arial" charset="0"/>
            </a:endParaRPr>
          </a:p>
        </p:txBody>
      </p:sp>
      <p:sp>
        <p:nvSpPr>
          <p:cNvPr id="178287" name="Text Box 111"/>
          <p:cNvSpPr txBox="1">
            <a:spLocks noChangeArrowheads="1"/>
          </p:cNvSpPr>
          <p:nvPr/>
        </p:nvSpPr>
        <p:spPr bwMode="auto">
          <a:xfrm>
            <a:off x="7048500" y="2486025"/>
            <a:ext cx="56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BE" sz="1800" b="1">
                <a:latin typeface="Arial" charset="0"/>
              </a:rPr>
              <a:t>10€</a:t>
            </a:r>
            <a:endParaRPr lang="en-US" sz="1800" b="1">
              <a:latin typeface="Arial" charset="0"/>
            </a:endParaRPr>
          </a:p>
        </p:txBody>
      </p:sp>
      <p:sp>
        <p:nvSpPr>
          <p:cNvPr id="178288" name="Text Box 112"/>
          <p:cNvSpPr txBox="1">
            <a:spLocks noChangeArrowheads="1"/>
          </p:cNvSpPr>
          <p:nvPr/>
        </p:nvSpPr>
        <p:spPr bwMode="auto">
          <a:xfrm>
            <a:off x="3341688" y="5157788"/>
            <a:ext cx="475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BE" sz="1800">
                <a:latin typeface="Arial" charset="0"/>
              </a:rPr>
              <a:t>45 broden = 40 uren = 40 € =&gt; 0,889€/brood </a:t>
            </a:r>
            <a:endParaRPr lang="en-US" sz="1800">
              <a:latin typeface="Arial" charset="0"/>
            </a:endParaRPr>
          </a:p>
        </p:txBody>
      </p:sp>
      <p:sp>
        <p:nvSpPr>
          <p:cNvPr id="178289" name="Text Box 113"/>
          <p:cNvSpPr txBox="1">
            <a:spLocks noChangeArrowheads="1"/>
          </p:cNvSpPr>
          <p:nvPr/>
        </p:nvSpPr>
        <p:spPr bwMode="auto">
          <a:xfrm>
            <a:off x="1042988" y="5581650"/>
            <a:ext cx="88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BE" sz="1800" b="1">
                <a:solidFill>
                  <a:schemeClr val="accent2"/>
                </a:solidFill>
                <a:latin typeface="Arial" charset="0"/>
              </a:rPr>
              <a:t>13,33€</a:t>
            </a:r>
            <a:endParaRPr lang="en-US" sz="18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78290" name="Text Box 114"/>
          <p:cNvSpPr txBox="1">
            <a:spLocks noChangeArrowheads="1"/>
          </p:cNvSpPr>
          <p:nvPr/>
        </p:nvSpPr>
        <p:spPr bwMode="auto">
          <a:xfrm>
            <a:off x="3084513" y="5581650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BE" sz="1800" b="1">
                <a:solidFill>
                  <a:srgbClr val="FF0000"/>
                </a:solidFill>
                <a:latin typeface="Arial" charset="0"/>
              </a:rPr>
              <a:t>8,89€</a:t>
            </a:r>
            <a:endParaRPr lang="en-US" sz="1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8291" name="Text Box 115"/>
          <p:cNvSpPr txBox="1">
            <a:spLocks noChangeArrowheads="1"/>
          </p:cNvSpPr>
          <p:nvPr/>
        </p:nvSpPr>
        <p:spPr bwMode="auto">
          <a:xfrm>
            <a:off x="5127625" y="5581650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BE" sz="1800" b="1">
                <a:solidFill>
                  <a:srgbClr val="FF0000"/>
                </a:solidFill>
                <a:latin typeface="Arial" charset="0"/>
              </a:rPr>
              <a:t>8,89€</a:t>
            </a:r>
            <a:endParaRPr lang="en-US" sz="1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8292" name="Text Box 116"/>
          <p:cNvSpPr txBox="1">
            <a:spLocks noChangeArrowheads="1"/>
          </p:cNvSpPr>
          <p:nvPr/>
        </p:nvSpPr>
        <p:spPr bwMode="auto">
          <a:xfrm>
            <a:off x="7183438" y="5581650"/>
            <a:ext cx="75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BE" sz="1800" b="1">
                <a:solidFill>
                  <a:srgbClr val="FF0000"/>
                </a:solidFill>
                <a:latin typeface="Arial" charset="0"/>
              </a:rPr>
              <a:t>8,89€</a:t>
            </a:r>
            <a:endParaRPr lang="en-US" sz="1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8293" name="Freeform 117"/>
          <p:cNvSpPr>
            <a:spLocks/>
          </p:cNvSpPr>
          <p:nvPr/>
        </p:nvSpPr>
        <p:spPr bwMode="auto">
          <a:xfrm>
            <a:off x="1692275" y="5948363"/>
            <a:ext cx="5832475" cy="869950"/>
          </a:xfrm>
          <a:custGeom>
            <a:avLst/>
            <a:gdLst>
              <a:gd name="T0" fmla="*/ 2147483647 w 3674"/>
              <a:gd name="T1" fmla="*/ 0 h 548"/>
              <a:gd name="T2" fmla="*/ 2147483647 w 3674"/>
              <a:gd name="T3" fmla="*/ 2147483647 h 548"/>
              <a:gd name="T4" fmla="*/ 0 w 3674"/>
              <a:gd name="T5" fmla="*/ 0 h 548"/>
              <a:gd name="T6" fmla="*/ 0 60000 65536"/>
              <a:gd name="T7" fmla="*/ 0 60000 65536"/>
              <a:gd name="T8" fmla="*/ 0 60000 65536"/>
              <a:gd name="T9" fmla="*/ 0 w 3674"/>
              <a:gd name="T10" fmla="*/ 0 h 548"/>
              <a:gd name="T11" fmla="*/ 3674 w 3674"/>
              <a:gd name="T12" fmla="*/ 548 h 5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74" h="548">
                <a:moveTo>
                  <a:pt x="3674" y="0"/>
                </a:moveTo>
                <a:cubicBezTo>
                  <a:pt x="3450" y="91"/>
                  <a:pt x="2943" y="548"/>
                  <a:pt x="2331" y="548"/>
                </a:cubicBezTo>
                <a:cubicBezTo>
                  <a:pt x="1719" y="548"/>
                  <a:pt x="486" y="114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nl-NL"/>
          </a:p>
        </p:txBody>
      </p:sp>
      <p:sp>
        <p:nvSpPr>
          <p:cNvPr id="178294" name="Freeform 118"/>
          <p:cNvSpPr>
            <a:spLocks/>
          </p:cNvSpPr>
          <p:nvPr/>
        </p:nvSpPr>
        <p:spPr bwMode="auto">
          <a:xfrm>
            <a:off x="1693863" y="5948363"/>
            <a:ext cx="3814762" cy="684212"/>
          </a:xfrm>
          <a:custGeom>
            <a:avLst/>
            <a:gdLst>
              <a:gd name="T0" fmla="*/ 2147483647 w 2403"/>
              <a:gd name="T1" fmla="*/ 0 h 431"/>
              <a:gd name="T2" fmla="*/ 2147483647 w 2403"/>
              <a:gd name="T3" fmla="*/ 2147483647 h 431"/>
              <a:gd name="T4" fmla="*/ 0 w 2403"/>
              <a:gd name="T5" fmla="*/ 2147483647 h 431"/>
              <a:gd name="T6" fmla="*/ 0 60000 65536"/>
              <a:gd name="T7" fmla="*/ 0 60000 65536"/>
              <a:gd name="T8" fmla="*/ 0 60000 65536"/>
              <a:gd name="T9" fmla="*/ 0 w 2403"/>
              <a:gd name="T10" fmla="*/ 0 h 431"/>
              <a:gd name="T11" fmla="*/ 2403 w 2403"/>
              <a:gd name="T12" fmla="*/ 431 h 4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3" h="431">
                <a:moveTo>
                  <a:pt x="2403" y="0"/>
                </a:moveTo>
                <a:cubicBezTo>
                  <a:pt x="2313" y="72"/>
                  <a:pt x="2264" y="427"/>
                  <a:pt x="1864" y="429"/>
                </a:cubicBezTo>
                <a:cubicBezTo>
                  <a:pt x="1464" y="431"/>
                  <a:pt x="388" y="100"/>
                  <a:pt x="0" y="1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nl-NL"/>
          </a:p>
        </p:txBody>
      </p:sp>
      <p:sp>
        <p:nvSpPr>
          <p:cNvPr id="178295" name="Freeform 119"/>
          <p:cNvSpPr>
            <a:spLocks/>
          </p:cNvSpPr>
          <p:nvPr/>
        </p:nvSpPr>
        <p:spPr bwMode="auto">
          <a:xfrm>
            <a:off x="1708150" y="5948363"/>
            <a:ext cx="1951038" cy="442912"/>
          </a:xfrm>
          <a:custGeom>
            <a:avLst/>
            <a:gdLst>
              <a:gd name="T0" fmla="*/ 2147483647 w 1229"/>
              <a:gd name="T1" fmla="*/ 0 h 279"/>
              <a:gd name="T2" fmla="*/ 2147483647 w 1229"/>
              <a:gd name="T3" fmla="*/ 2147483647 h 279"/>
              <a:gd name="T4" fmla="*/ 0 w 1229"/>
              <a:gd name="T5" fmla="*/ 2147483647 h 279"/>
              <a:gd name="T6" fmla="*/ 0 60000 65536"/>
              <a:gd name="T7" fmla="*/ 0 60000 65536"/>
              <a:gd name="T8" fmla="*/ 0 60000 65536"/>
              <a:gd name="T9" fmla="*/ 0 w 1229"/>
              <a:gd name="T10" fmla="*/ 0 h 279"/>
              <a:gd name="T11" fmla="*/ 1229 w 1229"/>
              <a:gd name="T12" fmla="*/ 279 h 2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29" h="279">
                <a:moveTo>
                  <a:pt x="1124" y="0"/>
                </a:moveTo>
                <a:cubicBezTo>
                  <a:pt x="1110" y="46"/>
                  <a:pt x="1229" y="275"/>
                  <a:pt x="1042" y="277"/>
                </a:cubicBezTo>
                <a:cubicBezTo>
                  <a:pt x="855" y="279"/>
                  <a:pt x="217" y="69"/>
                  <a:pt x="0" y="1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nl-NL"/>
          </a:p>
        </p:txBody>
      </p:sp>
      <p:sp>
        <p:nvSpPr>
          <p:cNvPr id="178296" name="Text Box 120"/>
          <p:cNvSpPr txBox="1">
            <a:spLocks noChangeArrowheads="1"/>
          </p:cNvSpPr>
          <p:nvPr/>
        </p:nvSpPr>
        <p:spPr bwMode="auto">
          <a:xfrm>
            <a:off x="6156325" y="6021388"/>
            <a:ext cx="8318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nl-BE" sz="1800">
                <a:latin typeface="Arial" charset="0"/>
              </a:rPr>
              <a:t>-1,11€</a:t>
            </a:r>
            <a:endParaRPr lang="en-US" sz="1800">
              <a:latin typeface="Arial" charset="0"/>
            </a:endParaRPr>
          </a:p>
        </p:txBody>
      </p:sp>
      <p:sp>
        <p:nvSpPr>
          <p:cNvPr id="178297" name="Text Box 121"/>
          <p:cNvSpPr txBox="1">
            <a:spLocks noChangeArrowheads="1"/>
          </p:cNvSpPr>
          <p:nvPr/>
        </p:nvSpPr>
        <p:spPr bwMode="auto">
          <a:xfrm>
            <a:off x="4532313" y="6021388"/>
            <a:ext cx="8318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nl-BE" sz="1800">
                <a:latin typeface="Arial" charset="0"/>
              </a:rPr>
              <a:t>-1,11€</a:t>
            </a:r>
            <a:endParaRPr lang="en-US" sz="1800">
              <a:latin typeface="Arial" charset="0"/>
            </a:endParaRPr>
          </a:p>
        </p:txBody>
      </p:sp>
      <p:sp>
        <p:nvSpPr>
          <p:cNvPr id="178298" name="Text Box 122"/>
          <p:cNvSpPr txBox="1">
            <a:spLocks noChangeArrowheads="1"/>
          </p:cNvSpPr>
          <p:nvPr/>
        </p:nvSpPr>
        <p:spPr bwMode="auto">
          <a:xfrm>
            <a:off x="2733675" y="6021388"/>
            <a:ext cx="8318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nl-BE" sz="1800">
                <a:latin typeface="Arial" charset="0"/>
              </a:rPr>
              <a:t>-1,11€</a:t>
            </a:r>
            <a:endParaRPr lang="en-US" sz="1800">
              <a:latin typeface="Arial" charset="0"/>
            </a:endParaRPr>
          </a:p>
        </p:txBody>
      </p:sp>
      <p:sp>
        <p:nvSpPr>
          <p:cNvPr id="178299" name="Text Box 123"/>
          <p:cNvSpPr txBox="1">
            <a:spLocks noChangeArrowheads="1"/>
          </p:cNvSpPr>
          <p:nvPr/>
        </p:nvSpPr>
        <p:spPr bwMode="auto">
          <a:xfrm>
            <a:off x="49213" y="2227263"/>
            <a:ext cx="26479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nl-BE" sz="1800" b="1">
                <a:latin typeface="Arial" charset="0"/>
              </a:rPr>
              <a:t>inkomen producenten:</a:t>
            </a:r>
            <a:endParaRPr lang="en-US" sz="1800" b="1">
              <a:latin typeface="Arial" charset="0"/>
            </a:endParaRPr>
          </a:p>
        </p:txBody>
      </p:sp>
      <p:sp>
        <p:nvSpPr>
          <p:cNvPr id="178300" name="Text Box 124"/>
          <p:cNvSpPr txBox="1">
            <a:spLocks noChangeArrowheads="1"/>
          </p:cNvSpPr>
          <p:nvPr/>
        </p:nvSpPr>
        <p:spPr bwMode="auto">
          <a:xfrm>
            <a:off x="47625" y="5300663"/>
            <a:ext cx="26479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nl-BE" sz="1800" b="1">
                <a:latin typeface="Arial" charset="0"/>
              </a:rPr>
              <a:t>inkomen producenten:</a:t>
            </a:r>
            <a:endParaRPr lang="en-US" sz="1800" b="1">
              <a:latin typeface="Arial" charset="0"/>
            </a:endParaRPr>
          </a:p>
        </p:txBody>
      </p:sp>
      <p:sp>
        <p:nvSpPr>
          <p:cNvPr id="178301" name="Text Box 125"/>
          <p:cNvSpPr txBox="1">
            <a:spLocks noChangeArrowheads="1"/>
          </p:cNvSpPr>
          <p:nvPr/>
        </p:nvSpPr>
        <p:spPr bwMode="auto">
          <a:xfrm>
            <a:off x="942975" y="6021388"/>
            <a:ext cx="8890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nl-BE" sz="1800">
                <a:latin typeface="Arial" charset="0"/>
              </a:rPr>
              <a:t>+3,33€</a:t>
            </a:r>
            <a:endParaRPr lang="en-US" sz="1800">
              <a:latin typeface="Arial" charset="0"/>
            </a:endParaRPr>
          </a:p>
        </p:txBody>
      </p:sp>
      <p:sp>
        <p:nvSpPr>
          <p:cNvPr id="20507" name="Text Box 126"/>
          <p:cNvSpPr txBox="1">
            <a:spLocks noChangeArrowheads="1"/>
          </p:cNvSpPr>
          <p:nvPr/>
        </p:nvSpPr>
        <p:spPr bwMode="auto">
          <a:xfrm>
            <a:off x="225425" y="44450"/>
            <a:ext cx="3381375" cy="5286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nl-BE" sz="2800">
                <a:latin typeface="Arial" charset="0"/>
              </a:rPr>
              <a:t>Gelijke productiviteit</a:t>
            </a:r>
            <a:endParaRPr lang="en-US" sz="2800">
              <a:latin typeface="Arial" charset="0"/>
            </a:endParaRPr>
          </a:p>
        </p:txBody>
      </p:sp>
      <p:sp>
        <p:nvSpPr>
          <p:cNvPr id="178303" name="Text Box 127"/>
          <p:cNvSpPr txBox="1">
            <a:spLocks noChangeArrowheads="1"/>
          </p:cNvSpPr>
          <p:nvPr/>
        </p:nvSpPr>
        <p:spPr bwMode="auto">
          <a:xfrm>
            <a:off x="354013" y="3044825"/>
            <a:ext cx="6213475" cy="5286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l"/>
            <a:r>
              <a:rPr lang="nl-BE" sz="2800">
                <a:latin typeface="Arial" charset="0"/>
              </a:rPr>
              <a:t>Productiviteitsverbetering producent A</a:t>
            </a:r>
            <a:endParaRPr lang="en-US" sz="2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8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8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8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8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8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8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8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8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8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8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8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8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8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8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8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8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8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8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8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8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8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8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8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8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7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7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7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78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78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178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8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8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78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8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8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8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226" grpId="0"/>
      <p:bldP spid="178284" grpId="0"/>
      <p:bldP spid="178285" grpId="0"/>
      <p:bldP spid="178286" grpId="0"/>
      <p:bldP spid="178287" grpId="0"/>
      <p:bldP spid="178288" grpId="0"/>
      <p:bldP spid="178289" grpId="0"/>
      <p:bldP spid="178290" grpId="0"/>
      <p:bldP spid="178291" grpId="0"/>
      <p:bldP spid="178292" grpId="0"/>
      <p:bldP spid="178293" grpId="0" animBg="1"/>
      <p:bldP spid="178294" grpId="0" animBg="1"/>
      <p:bldP spid="178295" grpId="0" animBg="1"/>
      <p:bldP spid="178296" grpId="0"/>
      <p:bldP spid="178297" grpId="0"/>
      <p:bldP spid="178298" grpId="0"/>
      <p:bldP spid="178299" grpId="0"/>
      <p:bldP spid="178300" grpId="0"/>
      <p:bldP spid="178301" grpId="0"/>
      <p:bldP spid="178301" grpId="1"/>
      <p:bldP spid="17830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359025" y="981075"/>
            <a:ext cx="1892300" cy="879475"/>
            <a:chOff x="431" y="346"/>
            <a:chExt cx="2061" cy="1882"/>
          </a:xfrm>
        </p:grpSpPr>
        <p:pic>
          <p:nvPicPr>
            <p:cNvPr id="21627" name="Picture 52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346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28" name="Picture 53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7" y="482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29" name="Picture 54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3" y="618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30" name="Picture 55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9" y="754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31" name="Picture 56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5" y="890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32" name="Picture 57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1" y="1026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33" name="Picture 58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47" y="1162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34" name="Picture 59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83" y="1298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35" name="Picture 60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19" y="1434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36" name="Picture 61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55" y="1570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37" name="Picture 62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1" y="1706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4356100" y="981075"/>
            <a:ext cx="1892300" cy="879475"/>
            <a:chOff x="431" y="346"/>
            <a:chExt cx="2061" cy="1882"/>
          </a:xfrm>
        </p:grpSpPr>
        <p:pic>
          <p:nvPicPr>
            <p:cNvPr id="21616" name="Picture 64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346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17" name="Picture 65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7" y="482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18" name="Picture 66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3" y="618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19" name="Picture 67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9" y="754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20" name="Picture 68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5" y="890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21" name="Picture 69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1" y="1026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22" name="Picture 70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47" y="1162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23" name="Picture 71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83" y="1298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24" name="Picture 72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19" y="1434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25" name="Picture 73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55" y="1570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26" name="Picture 74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1" y="1706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6351588" y="981075"/>
            <a:ext cx="1892300" cy="879475"/>
            <a:chOff x="431" y="346"/>
            <a:chExt cx="2061" cy="1882"/>
          </a:xfrm>
        </p:grpSpPr>
        <p:pic>
          <p:nvPicPr>
            <p:cNvPr id="21605" name="Picture 76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346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06" name="Picture 77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7" y="482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07" name="Picture 78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3" y="618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08" name="Picture 79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9" y="754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09" name="Picture 80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5" y="890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10" name="Picture 81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1" y="1026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11" name="Picture 82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47" y="1162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12" name="Picture 83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83" y="1298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13" name="Picture 84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19" y="1434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14" name="Picture 85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55" y="1570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15" name="Picture 86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1" y="1706"/>
              <a:ext cx="70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87"/>
          <p:cNvGrpSpPr>
            <a:grpSpLocks/>
          </p:cNvGrpSpPr>
          <p:nvPr/>
        </p:nvGrpSpPr>
        <p:grpSpPr bwMode="auto">
          <a:xfrm>
            <a:off x="293688" y="981075"/>
            <a:ext cx="2703512" cy="1285875"/>
            <a:chOff x="227" y="2228"/>
            <a:chExt cx="2287" cy="1474"/>
          </a:xfrm>
        </p:grpSpPr>
        <p:pic>
          <p:nvPicPr>
            <p:cNvPr id="21589" name="Picture 88" descr="broo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7" y="2228"/>
              <a:ext cx="54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90" name="Picture 89" descr="broo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3" y="2301"/>
              <a:ext cx="545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91" name="Picture 90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8" y="2374"/>
              <a:ext cx="54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92" name="Picture 91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4" y="2447"/>
              <a:ext cx="544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93" name="Picture 92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0" y="2520"/>
              <a:ext cx="544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94" name="Picture 93" descr="broo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6" y="2593"/>
              <a:ext cx="5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95" name="Picture 94" descr="broo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60" y="2665"/>
              <a:ext cx="54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96" name="Picture 95" descr="broo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6" y="2738"/>
              <a:ext cx="54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97" name="Picture 96" descr="broo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2" y="2811"/>
              <a:ext cx="54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98" name="Picture 97" descr="broo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77" y="2884"/>
              <a:ext cx="545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99" name="Picture 98" descr="broo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83" y="2957"/>
              <a:ext cx="54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00" name="Picture 99" descr="broo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0" y="3050"/>
              <a:ext cx="54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01" name="Picture 100" descr="broo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57" y="3143"/>
              <a:ext cx="54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02" name="Picture 101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5" y="3236"/>
              <a:ext cx="54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03" name="Picture 102" descr="broo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2" y="3329"/>
              <a:ext cx="54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604" name="Picture 103" descr="broo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69" y="3422"/>
              <a:ext cx="54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10" name="Text Box 127"/>
          <p:cNvSpPr txBox="1">
            <a:spLocks noChangeArrowheads="1"/>
          </p:cNvSpPr>
          <p:nvPr/>
        </p:nvSpPr>
        <p:spPr bwMode="auto">
          <a:xfrm>
            <a:off x="354013" y="276225"/>
            <a:ext cx="4078361" cy="36933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l"/>
            <a:r>
              <a:rPr lang="nl-BE">
                <a:latin typeface="Tahoma" pitchFamily="34" charset="0"/>
                <a:ea typeface="Tahoma" pitchFamily="34" charset="0"/>
                <a:cs typeface="Tahoma" pitchFamily="34" charset="0"/>
              </a:rPr>
              <a:t>Productiviteitsverbetering producent A</a:t>
            </a:r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131"/>
          <p:cNvGrpSpPr>
            <a:grpSpLocks/>
          </p:cNvGrpSpPr>
          <p:nvPr/>
        </p:nvGrpSpPr>
        <p:grpSpPr bwMode="auto">
          <a:xfrm>
            <a:off x="509588" y="4076700"/>
            <a:ext cx="2892425" cy="1127125"/>
            <a:chOff x="227" y="2228"/>
            <a:chExt cx="2287" cy="1474"/>
          </a:xfrm>
        </p:grpSpPr>
        <p:pic>
          <p:nvPicPr>
            <p:cNvPr id="21573" name="Picture 132" descr="broo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7" y="2228"/>
              <a:ext cx="54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74" name="Picture 133" descr="broo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3" y="2301"/>
              <a:ext cx="545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75" name="Picture 134" descr="broo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8" y="2374"/>
              <a:ext cx="54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76" name="Picture 135" descr="broo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4" y="2447"/>
              <a:ext cx="544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77" name="Picture 136" descr="broo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0" y="2520"/>
              <a:ext cx="544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78" name="Picture 137" descr="broo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6" y="2593"/>
              <a:ext cx="5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79" name="Picture 138" descr="broo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60" y="2665"/>
              <a:ext cx="54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80" name="Picture 139" descr="broo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66" y="2738"/>
              <a:ext cx="54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81" name="Picture 140" descr="broo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72" y="2811"/>
              <a:ext cx="54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82" name="Picture 141" descr="broo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77" y="2884"/>
              <a:ext cx="545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83" name="Picture 142" descr="broo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83" y="2957"/>
              <a:ext cx="54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84" name="Picture 143" descr="broo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20" y="3050"/>
              <a:ext cx="54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85" name="Picture 144" descr="broo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57" y="3143"/>
              <a:ext cx="54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86" name="Picture 145" descr="broo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5" y="3236"/>
              <a:ext cx="54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87" name="Picture 146" descr="broo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32" y="3329"/>
              <a:ext cx="54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88" name="Picture 147" descr="broo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69" y="3422"/>
              <a:ext cx="54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450" name="Text Box 130"/>
          <p:cNvSpPr txBox="1">
            <a:spLocks noChangeArrowheads="1"/>
          </p:cNvSpPr>
          <p:nvPr/>
        </p:nvSpPr>
        <p:spPr bwMode="auto">
          <a:xfrm>
            <a:off x="366713" y="2420938"/>
            <a:ext cx="8612187" cy="155892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defRPr/>
            </a:pPr>
            <a:r>
              <a:rPr lang="nl-B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producent A gebruikt nieuwe technologie om productiviteit te verhogen =&gt; Innovaties en productiviteitsverbeteringen hangen samen</a:t>
            </a:r>
          </a:p>
          <a:p>
            <a:pPr algn="l">
              <a:lnSpc>
                <a:spcPct val="80000"/>
              </a:lnSpc>
              <a:buFont typeface="Symbol" pitchFamily="18" charset="2"/>
              <a:buNone/>
              <a:defRPr/>
            </a:pPr>
            <a:endParaRPr lang="nl-BE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>
              <a:lnSpc>
                <a:spcPct val="80000"/>
              </a:lnSpc>
              <a:buFont typeface="Symbol" pitchFamily="18" charset="2"/>
              <a:buNone/>
              <a:defRPr/>
            </a:pPr>
            <a:r>
              <a:rPr lang="nl-B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Andere producenten verplicht om zelfde (of betere) technologie aan te wenden om verlies te beletten</a:t>
            </a:r>
          </a:p>
          <a:p>
            <a:pPr algn="l">
              <a:lnSpc>
                <a:spcPct val="80000"/>
              </a:lnSpc>
              <a:buFont typeface="Symbol" pitchFamily="18" charset="2"/>
              <a:buNone/>
              <a:defRPr/>
            </a:pPr>
            <a:r>
              <a:rPr lang="nl-B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=&gt; Constante druk op stijging productiviteit = constante druk op innovatie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" name="Group 165"/>
          <p:cNvGrpSpPr>
            <a:grpSpLocks/>
          </p:cNvGrpSpPr>
          <p:nvPr/>
        </p:nvGrpSpPr>
        <p:grpSpPr bwMode="auto">
          <a:xfrm>
            <a:off x="2195513" y="4076700"/>
            <a:ext cx="2892425" cy="1127125"/>
            <a:chOff x="227" y="2228"/>
            <a:chExt cx="2287" cy="1474"/>
          </a:xfrm>
        </p:grpSpPr>
        <p:pic>
          <p:nvPicPr>
            <p:cNvPr id="21557" name="Picture 166" descr="broo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7" y="2228"/>
              <a:ext cx="54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58" name="Picture 167" descr="broo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3" y="2301"/>
              <a:ext cx="545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59" name="Picture 168" descr="broo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8" y="2374"/>
              <a:ext cx="54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60" name="Picture 169" descr="broo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4" y="2447"/>
              <a:ext cx="544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61" name="Picture 170" descr="broo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0" y="2520"/>
              <a:ext cx="544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62" name="Picture 171" descr="broo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6" y="2593"/>
              <a:ext cx="5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63" name="Picture 172" descr="broo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60" y="2665"/>
              <a:ext cx="54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64" name="Picture 173" descr="broo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66" y="2738"/>
              <a:ext cx="54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65" name="Picture 174" descr="broo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72" y="2811"/>
              <a:ext cx="54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66" name="Picture 175" descr="broo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77" y="2884"/>
              <a:ext cx="545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67" name="Picture 176" descr="broo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83" y="2957"/>
              <a:ext cx="54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68" name="Picture 177" descr="broo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20" y="3050"/>
              <a:ext cx="54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69" name="Picture 178" descr="broo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57" y="3143"/>
              <a:ext cx="54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70" name="Picture 179" descr="broo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5" y="3236"/>
              <a:ext cx="54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71" name="Picture 180" descr="broo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32" y="3329"/>
              <a:ext cx="54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72" name="Picture 181" descr="broo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69" y="3422"/>
              <a:ext cx="54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182"/>
          <p:cNvGrpSpPr>
            <a:grpSpLocks/>
          </p:cNvGrpSpPr>
          <p:nvPr/>
        </p:nvGrpSpPr>
        <p:grpSpPr bwMode="auto">
          <a:xfrm>
            <a:off x="3881438" y="4076700"/>
            <a:ext cx="2892425" cy="1127125"/>
            <a:chOff x="227" y="2228"/>
            <a:chExt cx="2287" cy="1474"/>
          </a:xfrm>
        </p:grpSpPr>
        <p:pic>
          <p:nvPicPr>
            <p:cNvPr id="21541" name="Picture 183" descr="broo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7" y="2228"/>
              <a:ext cx="54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42" name="Picture 184" descr="broo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3" y="2301"/>
              <a:ext cx="545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43" name="Picture 185" descr="broo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8" y="2374"/>
              <a:ext cx="54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44" name="Picture 186" descr="broo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4" y="2447"/>
              <a:ext cx="544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45" name="Picture 187" descr="broo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0" y="2520"/>
              <a:ext cx="544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46" name="Picture 188" descr="broo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6" y="2593"/>
              <a:ext cx="5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47" name="Picture 189" descr="broo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60" y="2665"/>
              <a:ext cx="54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48" name="Picture 190" descr="broo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66" y="2738"/>
              <a:ext cx="54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49" name="Picture 191" descr="broo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72" y="2811"/>
              <a:ext cx="54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50" name="Picture 192" descr="broo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77" y="2884"/>
              <a:ext cx="545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51" name="Picture 193" descr="broo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83" y="2957"/>
              <a:ext cx="54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52" name="Picture 194" descr="broo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20" y="3050"/>
              <a:ext cx="54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53" name="Picture 195" descr="broo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57" y="3143"/>
              <a:ext cx="54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54" name="Picture 196" descr="broo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5" y="3236"/>
              <a:ext cx="54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55" name="Picture 197" descr="broo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32" y="3329"/>
              <a:ext cx="54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56" name="Picture 198" descr="broo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69" y="3422"/>
              <a:ext cx="54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199"/>
          <p:cNvGrpSpPr>
            <a:grpSpLocks/>
          </p:cNvGrpSpPr>
          <p:nvPr/>
        </p:nvGrpSpPr>
        <p:grpSpPr bwMode="auto">
          <a:xfrm>
            <a:off x="5567363" y="4076700"/>
            <a:ext cx="2892425" cy="1127125"/>
            <a:chOff x="227" y="2228"/>
            <a:chExt cx="2287" cy="1474"/>
          </a:xfrm>
        </p:grpSpPr>
        <p:pic>
          <p:nvPicPr>
            <p:cNvPr id="21525" name="Picture 200" descr="broo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7" y="2228"/>
              <a:ext cx="54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6" name="Picture 201" descr="broo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3" y="2301"/>
              <a:ext cx="545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7" name="Picture 202" descr="broo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8" y="2374"/>
              <a:ext cx="54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8" name="Picture 203" descr="broo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4" y="2447"/>
              <a:ext cx="544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9" name="Picture 204" descr="broo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0" y="2520"/>
              <a:ext cx="544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0" name="Picture 205" descr="broo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6" y="2593"/>
              <a:ext cx="5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1" name="Picture 206" descr="broo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60" y="2665"/>
              <a:ext cx="54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2" name="Picture 207" descr="broo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66" y="2738"/>
              <a:ext cx="54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3" name="Picture 208" descr="broo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72" y="2811"/>
              <a:ext cx="54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4" name="Picture 209" descr="broo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77" y="2884"/>
              <a:ext cx="545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5" name="Picture 210" descr="broo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83" y="2957"/>
              <a:ext cx="54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6" name="Picture 211" descr="broo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20" y="3050"/>
              <a:ext cx="54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7" name="Picture 212" descr="broo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57" y="3143"/>
              <a:ext cx="54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8" name="Picture 213" descr="broo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5" y="3236"/>
              <a:ext cx="54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9" name="Picture 214" descr="broo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32" y="3329"/>
              <a:ext cx="544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40" name="Picture 215" descr="broo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69" y="3422"/>
              <a:ext cx="545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536" name="Text Box 216"/>
          <p:cNvSpPr txBox="1">
            <a:spLocks noChangeArrowheads="1"/>
          </p:cNvSpPr>
          <p:nvPr/>
        </p:nvSpPr>
        <p:spPr bwMode="auto">
          <a:xfrm>
            <a:off x="2541588" y="5300663"/>
            <a:ext cx="4895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BE" sz="1800">
                <a:latin typeface="Tahoma" pitchFamily="34" charset="0"/>
                <a:ea typeface="Tahoma" pitchFamily="34" charset="0"/>
                <a:cs typeface="Tahoma" pitchFamily="34" charset="0"/>
              </a:rPr>
              <a:t>60 brood = 40 uren = 40 € =&gt; 0,667€/brood </a:t>
            </a:r>
            <a:endParaRPr lang="en-US" sz="1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4537" name="Text Box 217"/>
          <p:cNvSpPr txBox="1">
            <a:spLocks noChangeArrowheads="1"/>
          </p:cNvSpPr>
          <p:nvPr/>
        </p:nvSpPr>
        <p:spPr bwMode="auto">
          <a:xfrm>
            <a:off x="933450" y="5715000"/>
            <a:ext cx="6270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BE" sz="1800" b="1">
                <a:latin typeface="Tahoma" pitchFamily="34" charset="0"/>
                <a:ea typeface="Tahoma" pitchFamily="34" charset="0"/>
                <a:cs typeface="Tahoma" pitchFamily="34" charset="0"/>
              </a:rPr>
              <a:t>10€</a:t>
            </a:r>
            <a:endParaRPr lang="en-US" sz="18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4538" name="Text Box 218"/>
          <p:cNvSpPr txBox="1">
            <a:spLocks noChangeArrowheads="1"/>
          </p:cNvSpPr>
          <p:nvPr/>
        </p:nvSpPr>
        <p:spPr bwMode="auto">
          <a:xfrm>
            <a:off x="2974975" y="5715000"/>
            <a:ext cx="6270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BE" sz="1800" b="1">
                <a:latin typeface="Tahoma" pitchFamily="34" charset="0"/>
                <a:ea typeface="Tahoma" pitchFamily="34" charset="0"/>
                <a:cs typeface="Tahoma" pitchFamily="34" charset="0"/>
              </a:rPr>
              <a:t>10€</a:t>
            </a:r>
            <a:endParaRPr lang="en-US" sz="18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4539" name="Text Box 219"/>
          <p:cNvSpPr txBox="1">
            <a:spLocks noChangeArrowheads="1"/>
          </p:cNvSpPr>
          <p:nvPr/>
        </p:nvSpPr>
        <p:spPr bwMode="auto">
          <a:xfrm>
            <a:off x="5018088" y="5715000"/>
            <a:ext cx="6270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BE" sz="1800" b="1">
                <a:latin typeface="Tahoma" pitchFamily="34" charset="0"/>
                <a:ea typeface="Tahoma" pitchFamily="34" charset="0"/>
                <a:cs typeface="Tahoma" pitchFamily="34" charset="0"/>
              </a:rPr>
              <a:t>10€</a:t>
            </a:r>
            <a:endParaRPr lang="en-US" sz="18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4540" name="Text Box 220"/>
          <p:cNvSpPr txBox="1">
            <a:spLocks noChangeArrowheads="1"/>
          </p:cNvSpPr>
          <p:nvPr/>
        </p:nvSpPr>
        <p:spPr bwMode="auto">
          <a:xfrm>
            <a:off x="7073900" y="5715000"/>
            <a:ext cx="6270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nl-BE" sz="1800" b="1">
                <a:latin typeface="Tahoma" pitchFamily="34" charset="0"/>
                <a:ea typeface="Tahoma" pitchFamily="34" charset="0"/>
                <a:cs typeface="Tahoma" pitchFamily="34" charset="0"/>
              </a:rPr>
              <a:t>10€</a:t>
            </a:r>
            <a:endParaRPr lang="en-US" sz="18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4541" name="Text Box 221"/>
          <p:cNvSpPr txBox="1">
            <a:spLocks noChangeArrowheads="1"/>
          </p:cNvSpPr>
          <p:nvPr/>
        </p:nvSpPr>
        <p:spPr bwMode="auto">
          <a:xfrm>
            <a:off x="74613" y="5456238"/>
            <a:ext cx="28087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nl-BE" sz="1800" b="1">
                <a:latin typeface="Tahoma" pitchFamily="34" charset="0"/>
                <a:ea typeface="Tahoma" pitchFamily="34" charset="0"/>
                <a:cs typeface="Tahoma" pitchFamily="34" charset="0"/>
              </a:rPr>
              <a:t>inkomen producenten:</a:t>
            </a:r>
            <a:endParaRPr lang="en-US" sz="18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522" name="Oval 130"/>
          <p:cNvSpPr>
            <a:spLocks noChangeArrowheads="1"/>
          </p:cNvSpPr>
          <p:nvPr/>
        </p:nvSpPr>
        <p:spPr bwMode="auto">
          <a:xfrm>
            <a:off x="5580063" y="5300663"/>
            <a:ext cx="1512887" cy="504825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nl-NL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523" name="TextBox 131"/>
          <p:cNvSpPr txBox="1">
            <a:spLocks noChangeArrowheads="1"/>
          </p:cNvSpPr>
          <p:nvPr/>
        </p:nvSpPr>
        <p:spPr bwMode="auto">
          <a:xfrm>
            <a:off x="2195513" y="6308725"/>
            <a:ext cx="5201167" cy="36933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>
                <a:latin typeface="Tahoma" pitchFamily="34" charset="0"/>
                <a:ea typeface="Tahoma" pitchFamily="34" charset="0"/>
                <a:cs typeface="Tahoma" pitchFamily="34" charset="0"/>
              </a:rPr>
              <a:t>Prijsverlagend effect van productiviteitsverhoging</a:t>
            </a:r>
            <a:endParaRPr lang="nl-NL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1524" name="Straight Arrow Connector 133"/>
          <p:cNvCxnSpPr>
            <a:cxnSpLocks noChangeShapeType="1"/>
            <a:stCxn id="21523" idx="0"/>
          </p:cNvCxnSpPr>
          <p:nvPr/>
        </p:nvCxnSpPr>
        <p:spPr bwMode="auto">
          <a:xfrm flipV="1">
            <a:off x="4796097" y="5732463"/>
            <a:ext cx="1006216" cy="576262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4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4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4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4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0" grpId="0" build="p"/>
      <p:bldP spid="184536" grpId="0"/>
      <p:bldP spid="184537" grpId="0"/>
      <p:bldP spid="184538" grpId="0"/>
      <p:bldP spid="184539" grpId="0"/>
      <p:bldP spid="184540" grpId="0"/>
      <p:bldP spid="184541" grpId="0"/>
      <p:bldP spid="21522" grpId="0" animBg="1"/>
      <p:bldP spid="2152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2576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Agro-industrie </a:t>
            </a:r>
            <a:r>
              <a:rPr lang="nl-BE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vs</a:t>
            </a:r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nl-BE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agro-ecologie</a:t>
            </a:r>
            <a:endParaRPr lang="en-GB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844783" y="3624125"/>
            <a:ext cx="3747541" cy="657069"/>
          </a:xfrm>
          <a:custGeom>
            <a:avLst/>
            <a:gdLst>
              <a:gd name="connsiteX0" fmla="*/ 3747541 w 3747541"/>
              <a:gd name="connsiteY0" fmla="*/ 74951 h 657069"/>
              <a:gd name="connsiteX1" fmla="*/ 1993691 w 3747541"/>
              <a:gd name="connsiteY1" fmla="*/ 644577 h 657069"/>
              <a:gd name="connsiteX2" fmla="*/ 0 w 3747541"/>
              <a:gd name="connsiteY2" fmla="*/ 0 h 65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7541" h="657069">
                <a:moveTo>
                  <a:pt x="3747541" y="74951"/>
                </a:moveTo>
                <a:cubicBezTo>
                  <a:pt x="3182911" y="366010"/>
                  <a:pt x="2618281" y="657069"/>
                  <a:pt x="1993691" y="644577"/>
                </a:cubicBezTo>
                <a:cubicBezTo>
                  <a:pt x="1369101" y="632085"/>
                  <a:pt x="684550" y="316042"/>
                  <a:pt x="0" y="0"/>
                </a:cubicBezTo>
              </a:path>
            </a:pathLst>
          </a:cu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364088" y="2204864"/>
          <a:ext cx="3779913" cy="1123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971"/>
                <a:gridCol w="1259971"/>
                <a:gridCol w="1259971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Arbeidsproductiviteit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Landrendement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Bevolkingsdichtheid</a:t>
                      </a:r>
                      <a:endParaRPr lang="nl-NL" dirty="0"/>
                    </a:p>
                  </a:txBody>
                  <a:tcPr/>
                </a:tc>
              </a:tr>
              <a:tr h="47547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Q/P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Q/L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P/L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107504" y="2276872"/>
            <a:ext cx="129614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Bevolking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43708" y="2276872"/>
            <a:ext cx="1296144" cy="1224136"/>
          </a:xfrm>
          <a:prstGeom prst="rect">
            <a:avLst/>
          </a:prstGeom>
          <a:solidFill>
            <a:srgbClr val="33CC3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Land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79912" y="2276872"/>
            <a:ext cx="1296144" cy="1224136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Voedsel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16" y="4180344"/>
            <a:ext cx="9078184" cy="267765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Arbeidsproductiviteit stijgt wegens concurrentie op de markt</a:t>
            </a:r>
            <a:endParaRPr lang="nl-BE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Symbol"/>
              <a:buChar char="Þ"/>
            </a:pP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graan per landbouwer per jaar:</a:t>
            </a:r>
          </a:p>
          <a:p>
            <a:pPr lvl="1"/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Einde 19</a:t>
            </a:r>
            <a:r>
              <a:rPr lang="nl-BE" sz="2400" baseline="30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eeuw: 	5 ton op 10 ha</a:t>
            </a:r>
          </a:p>
          <a:p>
            <a:pPr lvl="1"/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Vandaag: 		   1000 ton op 150 ha</a:t>
            </a:r>
          </a:p>
          <a:p>
            <a:pPr>
              <a:buFont typeface="Symbol" pitchFamily="18" charset="2"/>
              <a:buChar char="Þ"/>
            </a:pP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agro-industrie</a:t>
            </a:r>
          </a:p>
          <a:p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Voedsel bevat minder arbeidstijd =&gt; lagere waarde </a:t>
            </a:r>
            <a:r>
              <a:rPr lang="nl-NL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=&gt; lagere prijs</a:t>
            </a:r>
            <a:endParaRPr lang="nl-BE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756920" y="2852936"/>
            <a:ext cx="504056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1" name="Straight Arrow Connector 20"/>
          <p:cNvCxnSpPr>
            <a:stCxn id="20" idx="4"/>
            <a:endCxn id="11" idx="0"/>
          </p:cNvCxnSpPr>
          <p:nvPr/>
        </p:nvCxnSpPr>
        <p:spPr>
          <a:xfrm flipH="1">
            <a:off x="4604908" y="3284984"/>
            <a:ext cx="1404040" cy="89536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5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Proletarisering en voeding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31748" name="Picture 4" descr="gr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7524750" y="3068638"/>
            <a:ext cx="360363" cy="288925"/>
          </a:xfrm>
          <a:prstGeom prst="ellipse">
            <a:avLst/>
          </a:prstGeom>
          <a:noFill/>
          <a:ln w="19050" algn="ctr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7812088" y="2852738"/>
            <a:ext cx="1293812" cy="223837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CC00"/>
            </a:solidFill>
            <a:miter lim="800000"/>
            <a:headEnd/>
            <a:tailEnd/>
          </a:ln>
        </p:spPr>
        <p:txBody>
          <a:bodyPr wrap="none" lIns="18000" tIns="10800" rIns="18000" bIns="10800">
            <a:spAutoFit/>
          </a:bodyPr>
          <a:lstStyle/>
          <a:p>
            <a:r>
              <a:rPr lang="nl-NL" sz="1200"/>
              <a:t>Tweede feodaliteit</a:t>
            </a:r>
          </a:p>
        </p:txBody>
      </p:sp>
      <p:sp>
        <p:nvSpPr>
          <p:cNvPr id="31751" name="Freeform 7"/>
          <p:cNvSpPr>
            <a:spLocks/>
          </p:cNvSpPr>
          <p:nvPr/>
        </p:nvSpPr>
        <p:spPr bwMode="auto">
          <a:xfrm>
            <a:off x="7308850" y="2924175"/>
            <a:ext cx="298450" cy="217488"/>
          </a:xfrm>
          <a:custGeom>
            <a:avLst/>
            <a:gdLst>
              <a:gd name="T0" fmla="*/ 2147483647 w 188"/>
              <a:gd name="T1" fmla="*/ 2147483647 h 137"/>
              <a:gd name="T2" fmla="*/ 2147483647 w 188"/>
              <a:gd name="T3" fmla="*/ 2147483647 h 137"/>
              <a:gd name="T4" fmla="*/ 2147483647 w 188"/>
              <a:gd name="T5" fmla="*/ 0 h 137"/>
              <a:gd name="T6" fmla="*/ 2147483647 w 188"/>
              <a:gd name="T7" fmla="*/ 2147483647 h 137"/>
              <a:gd name="T8" fmla="*/ 0 w 188"/>
              <a:gd name="T9" fmla="*/ 2147483647 h 1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8"/>
              <a:gd name="T16" fmla="*/ 0 h 137"/>
              <a:gd name="T17" fmla="*/ 188 w 188"/>
              <a:gd name="T18" fmla="*/ 137 h 1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8" h="137">
                <a:moveTo>
                  <a:pt x="181" y="137"/>
                </a:moveTo>
                <a:cubicBezTo>
                  <a:pt x="184" y="125"/>
                  <a:pt x="188" y="114"/>
                  <a:pt x="181" y="91"/>
                </a:cubicBezTo>
                <a:cubicBezTo>
                  <a:pt x="174" y="68"/>
                  <a:pt x="159" y="0"/>
                  <a:pt x="136" y="0"/>
                </a:cubicBezTo>
                <a:cubicBezTo>
                  <a:pt x="113" y="0"/>
                  <a:pt x="68" y="68"/>
                  <a:pt x="45" y="91"/>
                </a:cubicBezTo>
                <a:cubicBezTo>
                  <a:pt x="22" y="114"/>
                  <a:pt x="11" y="125"/>
                  <a:pt x="0" y="137"/>
                </a:cubicBezTo>
              </a:path>
            </a:pathLst>
          </a:custGeom>
          <a:noFill/>
          <a:ln w="19050" cap="flat" cmpd="sng">
            <a:solidFill>
              <a:srgbClr val="FFCC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Stijging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arbeidsproductiviteit</a:t>
            </a:r>
            <a:endParaRPr lang="en-GB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844783" y="3573016"/>
            <a:ext cx="3439185" cy="704204"/>
          </a:xfrm>
          <a:custGeom>
            <a:avLst/>
            <a:gdLst>
              <a:gd name="connsiteX0" fmla="*/ 3747541 w 3747541"/>
              <a:gd name="connsiteY0" fmla="*/ 74951 h 657069"/>
              <a:gd name="connsiteX1" fmla="*/ 1993691 w 3747541"/>
              <a:gd name="connsiteY1" fmla="*/ 644577 h 657069"/>
              <a:gd name="connsiteX2" fmla="*/ 0 w 3747541"/>
              <a:gd name="connsiteY2" fmla="*/ 0 h 657069"/>
              <a:gd name="connsiteX0" fmla="*/ 3439185 w 3439185"/>
              <a:gd name="connsiteY0" fmla="*/ 0 h 704204"/>
              <a:gd name="connsiteX1" fmla="*/ 1993691 w 3439185"/>
              <a:gd name="connsiteY1" fmla="*/ 695686 h 704204"/>
              <a:gd name="connsiteX2" fmla="*/ 0 w 3439185"/>
              <a:gd name="connsiteY2" fmla="*/ 51109 h 70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9185" h="704204">
                <a:moveTo>
                  <a:pt x="3439185" y="0"/>
                </a:moveTo>
                <a:cubicBezTo>
                  <a:pt x="2874555" y="291059"/>
                  <a:pt x="2566889" y="687168"/>
                  <a:pt x="1993691" y="695686"/>
                </a:cubicBezTo>
                <a:cubicBezTo>
                  <a:pt x="1420494" y="704204"/>
                  <a:pt x="684550" y="367151"/>
                  <a:pt x="0" y="51109"/>
                </a:cubicBezTo>
              </a:path>
            </a:pathLst>
          </a:cu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64088" y="2204864"/>
          <a:ext cx="3779913" cy="1123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971"/>
                <a:gridCol w="1259971"/>
                <a:gridCol w="1259971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Arbeidsproductiviteit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Landrendement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Bevolkingsdichtheid</a:t>
                      </a:r>
                      <a:endParaRPr lang="nl-NL" dirty="0"/>
                    </a:p>
                  </a:txBody>
                  <a:tcPr/>
                </a:tc>
              </a:tr>
              <a:tr h="47547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Q/P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Q/L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P/L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64088" y="2852936"/>
            <a:ext cx="3779912" cy="122413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square" bIns="180000" numCol="1" spcCol="0" anchor="b" anchorCtr="0">
            <a:noAutofit/>
          </a:bodyPr>
          <a:lstStyle/>
          <a:p>
            <a:pPr algn="ctr"/>
            <a:r>
              <a:rPr lang="nl-BE" sz="2000" b="1" dirty="0" smtClean="0"/>
              <a:t>Hoger             Gelijk            Gelijk…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7504" y="2276872"/>
            <a:ext cx="100811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Bevol-king</a:t>
            </a:r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43708" y="2276872"/>
            <a:ext cx="1296144" cy="1224136"/>
          </a:xfrm>
          <a:prstGeom prst="rect">
            <a:avLst/>
          </a:prstGeom>
          <a:solidFill>
            <a:srgbClr val="33CC3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Land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63888" y="2276872"/>
            <a:ext cx="1296144" cy="1224136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Voedsel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7624" y="2276872"/>
            <a:ext cx="360040" cy="1224136"/>
          </a:xfrm>
          <a:prstGeom prst="rect">
            <a:avLst/>
          </a:prstGeom>
          <a:solidFill>
            <a:schemeClr val="tx2">
              <a:lumMod val="40000"/>
              <a:lumOff val="60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l-BE" sz="1600" dirty="0" err="1" smtClean="0">
                <a:solidFill>
                  <a:schemeClr val="tx1"/>
                </a:solidFill>
              </a:rPr>
              <a:t>Stadsbevol</a:t>
            </a:r>
            <a:r>
              <a:rPr lang="nl-BE" sz="1600" dirty="0" smtClean="0">
                <a:solidFill>
                  <a:schemeClr val="tx1"/>
                </a:solidFill>
              </a:rPr>
              <a:t> </a:t>
            </a:r>
            <a:r>
              <a:rPr lang="nl-BE" sz="1600" dirty="0" err="1" smtClean="0">
                <a:solidFill>
                  <a:schemeClr val="tx1"/>
                </a:solidFill>
              </a:rPr>
              <a:t>king</a:t>
            </a: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5386908" y="3465116"/>
            <a:ext cx="913284" cy="715962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3851920" y="4181078"/>
            <a:ext cx="4168385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28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Motor van </a:t>
            </a:r>
            <a:r>
              <a:rPr lang="nl-BE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verstedelijking</a:t>
            </a:r>
            <a:endParaRPr lang="nl-BE" sz="28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32040" y="2276872"/>
            <a:ext cx="360040" cy="1224136"/>
          </a:xfrm>
          <a:prstGeom prst="rect">
            <a:avLst/>
          </a:prstGeom>
          <a:solidFill>
            <a:schemeClr val="accent6">
              <a:lumMod val="75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l-BE" sz="2000" dirty="0" err="1" smtClean="0">
                <a:solidFill>
                  <a:schemeClr val="tx1"/>
                </a:solidFill>
              </a:rPr>
              <a:t>Qu</a:t>
            </a: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386348" y="3573016"/>
            <a:ext cx="2897620" cy="436312"/>
          </a:xfrm>
          <a:custGeom>
            <a:avLst/>
            <a:gdLst>
              <a:gd name="connsiteX0" fmla="*/ 3111910 w 3111910"/>
              <a:gd name="connsiteY0" fmla="*/ 117988 h 432620"/>
              <a:gd name="connsiteX1" fmla="*/ 973394 w 3111910"/>
              <a:gd name="connsiteY1" fmla="*/ 412955 h 432620"/>
              <a:gd name="connsiteX2" fmla="*/ 0 w 3111910"/>
              <a:gd name="connsiteY2" fmla="*/ 0 h 432620"/>
              <a:gd name="connsiteX0" fmla="*/ 3111910 w 3111910"/>
              <a:gd name="connsiteY0" fmla="*/ 117988 h 426123"/>
              <a:gd name="connsiteX1" fmla="*/ 1601476 w 3111910"/>
              <a:gd name="connsiteY1" fmla="*/ 406458 h 426123"/>
              <a:gd name="connsiteX2" fmla="*/ 0 w 3111910"/>
              <a:gd name="connsiteY2" fmla="*/ 0 h 426123"/>
              <a:gd name="connsiteX0" fmla="*/ 2897620 w 2897620"/>
              <a:gd name="connsiteY0" fmla="*/ 0 h 436312"/>
              <a:gd name="connsiteX1" fmla="*/ 1601476 w 2897620"/>
              <a:gd name="connsiteY1" fmla="*/ 432047 h 436312"/>
              <a:gd name="connsiteX2" fmla="*/ 0 w 2897620"/>
              <a:gd name="connsiteY2" fmla="*/ 25589 h 436312"/>
              <a:gd name="connsiteX0" fmla="*/ 2897620 w 2897620"/>
              <a:gd name="connsiteY0" fmla="*/ 0 h 436312"/>
              <a:gd name="connsiteX1" fmla="*/ 1601476 w 2897620"/>
              <a:gd name="connsiteY1" fmla="*/ 432047 h 436312"/>
              <a:gd name="connsiteX2" fmla="*/ 0 w 2897620"/>
              <a:gd name="connsiteY2" fmla="*/ 25589 h 43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97620" h="436312">
                <a:moveTo>
                  <a:pt x="2897620" y="0"/>
                </a:moveTo>
                <a:cubicBezTo>
                  <a:pt x="2076427" y="422349"/>
                  <a:pt x="2084413" y="427782"/>
                  <a:pt x="1601476" y="432047"/>
                </a:cubicBezTo>
                <a:cubicBezTo>
                  <a:pt x="1118539" y="436312"/>
                  <a:pt x="227371" y="222234"/>
                  <a:pt x="0" y="25589"/>
                </a:cubicBezTo>
              </a:path>
            </a:pathLst>
          </a:cu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Freeform 29"/>
          <p:cNvSpPr/>
          <p:nvPr/>
        </p:nvSpPr>
        <p:spPr>
          <a:xfrm>
            <a:off x="619432" y="1646903"/>
            <a:ext cx="4572000" cy="565355"/>
          </a:xfrm>
          <a:custGeom>
            <a:avLst/>
            <a:gdLst>
              <a:gd name="connsiteX0" fmla="*/ 4572000 w 4572000"/>
              <a:gd name="connsiteY0" fmla="*/ 565355 h 565355"/>
              <a:gd name="connsiteX1" fmla="*/ 1371600 w 4572000"/>
              <a:gd name="connsiteY1" fmla="*/ 4916 h 565355"/>
              <a:gd name="connsiteX2" fmla="*/ 0 w 4572000"/>
              <a:gd name="connsiteY2" fmla="*/ 535858 h 565355"/>
              <a:gd name="connsiteX3" fmla="*/ 0 w 4572000"/>
              <a:gd name="connsiteY3" fmla="*/ 535858 h 56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565355">
                <a:moveTo>
                  <a:pt x="4572000" y="565355"/>
                </a:moveTo>
                <a:cubicBezTo>
                  <a:pt x="3352800" y="287593"/>
                  <a:pt x="2133600" y="9832"/>
                  <a:pt x="1371600" y="4916"/>
                </a:cubicBezTo>
                <a:cubicBezTo>
                  <a:pt x="609600" y="0"/>
                  <a:pt x="0" y="535858"/>
                  <a:pt x="0" y="535858"/>
                </a:cubicBezTo>
                <a:lnTo>
                  <a:pt x="0" y="535858"/>
                </a:lnTo>
              </a:path>
            </a:pathLst>
          </a:cu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2" name="Freeform 31"/>
          <p:cNvSpPr/>
          <p:nvPr/>
        </p:nvSpPr>
        <p:spPr>
          <a:xfrm>
            <a:off x="1356852" y="1877962"/>
            <a:ext cx="3790335" cy="363793"/>
          </a:xfrm>
          <a:custGeom>
            <a:avLst/>
            <a:gdLst>
              <a:gd name="connsiteX0" fmla="*/ 3790335 w 3790335"/>
              <a:gd name="connsiteY0" fmla="*/ 363793 h 363793"/>
              <a:gd name="connsiteX1" fmla="*/ 1268361 w 3790335"/>
              <a:gd name="connsiteY1" fmla="*/ 9832 h 363793"/>
              <a:gd name="connsiteX2" fmla="*/ 0 w 3790335"/>
              <a:gd name="connsiteY2" fmla="*/ 304799 h 363793"/>
              <a:gd name="connsiteX3" fmla="*/ 0 w 3790335"/>
              <a:gd name="connsiteY3" fmla="*/ 304799 h 36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0335" h="363793">
                <a:moveTo>
                  <a:pt x="3790335" y="363793"/>
                </a:moveTo>
                <a:cubicBezTo>
                  <a:pt x="2845209" y="191728"/>
                  <a:pt x="1900083" y="19664"/>
                  <a:pt x="1268361" y="9832"/>
                </a:cubicBezTo>
                <a:cubicBezTo>
                  <a:pt x="636639" y="0"/>
                  <a:pt x="0" y="304799"/>
                  <a:pt x="0" y="304799"/>
                </a:cubicBezTo>
                <a:lnTo>
                  <a:pt x="0" y="304799"/>
                </a:lnTo>
              </a:path>
            </a:pathLst>
          </a:cu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TextBox 32"/>
          <p:cNvSpPr txBox="1"/>
          <p:nvPr/>
        </p:nvSpPr>
        <p:spPr>
          <a:xfrm>
            <a:off x="120552" y="1124744"/>
            <a:ext cx="6251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/>
              <a:t>Arbeidsbesparende </a:t>
            </a:r>
            <a:r>
              <a:rPr lang="nl-BE" sz="2000" dirty="0" smtClean="0"/>
              <a:t>productiemiddelen:</a:t>
            </a:r>
            <a:r>
              <a:rPr lang="en-US" sz="2000" dirty="0" smtClean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machines, </a:t>
            </a:r>
            <a:r>
              <a:rPr lang="en-US" sz="2000" dirty="0" err="1" smtClean="0"/>
              <a:t>agrochemie</a:t>
            </a:r>
            <a:r>
              <a:rPr lang="en-US" sz="2000" dirty="0" smtClean="0"/>
              <a:t>, </a:t>
            </a:r>
            <a:r>
              <a:rPr lang="en-US" sz="2000" dirty="0" err="1" smtClean="0"/>
              <a:t>onderwijs</a:t>
            </a:r>
            <a:r>
              <a:rPr lang="en-US" sz="2000" dirty="0" smtClean="0"/>
              <a:t>, </a:t>
            </a:r>
            <a:r>
              <a:rPr lang="en-US" sz="2000" dirty="0" err="1" smtClean="0"/>
              <a:t>gezondheidszorg</a:t>
            </a:r>
            <a:r>
              <a:rPr lang="en-US" sz="2000" dirty="0" smtClean="0"/>
              <a:t>, etc…</a:t>
            </a:r>
            <a:endParaRPr lang="nl-NL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251520" y="4653136"/>
            <a:ext cx="93610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2° </a:t>
            </a: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niet-landbouwactiviteiten uitoefenen</a:t>
            </a:r>
          </a:p>
          <a:p>
            <a:pPr>
              <a:spcBef>
                <a:spcPts val="0"/>
              </a:spcBef>
              <a:defRPr/>
            </a:pP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als er geen bijkomend land beschikbaar is</a:t>
            </a:r>
            <a:endParaRPr lang="en-GB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=&gt; </a:t>
            </a:r>
            <a:r>
              <a:rPr lang="en-GB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stedelijk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product </a:t>
            </a:r>
            <a:r>
              <a:rPr lang="en-GB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Qu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spcBef>
                <a:spcPts val="0"/>
              </a:spcBef>
              <a:defRPr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GB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Qu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kan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geruild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worden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voor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voedsel</a:t>
            </a:r>
            <a:endParaRPr lang="en-GB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=&gt; </a:t>
            </a:r>
            <a:r>
              <a:rPr lang="en-GB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Bron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van </a:t>
            </a:r>
            <a:r>
              <a:rPr lang="en-GB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verdere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stijging</a:t>
            </a:r>
            <a:r>
              <a:rPr lang="en-GB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van Q/P</a:t>
            </a:r>
            <a:endParaRPr lang="nl-B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Stijging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arbeidsproductiviteit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?</a:t>
            </a:r>
            <a:endParaRPr lang="en-GB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844783" y="3573016"/>
            <a:ext cx="3439185" cy="704204"/>
          </a:xfrm>
          <a:custGeom>
            <a:avLst/>
            <a:gdLst>
              <a:gd name="connsiteX0" fmla="*/ 3747541 w 3747541"/>
              <a:gd name="connsiteY0" fmla="*/ 74951 h 657069"/>
              <a:gd name="connsiteX1" fmla="*/ 1993691 w 3747541"/>
              <a:gd name="connsiteY1" fmla="*/ 644577 h 657069"/>
              <a:gd name="connsiteX2" fmla="*/ 0 w 3747541"/>
              <a:gd name="connsiteY2" fmla="*/ 0 h 657069"/>
              <a:gd name="connsiteX0" fmla="*/ 3439185 w 3439185"/>
              <a:gd name="connsiteY0" fmla="*/ 0 h 704204"/>
              <a:gd name="connsiteX1" fmla="*/ 1993691 w 3439185"/>
              <a:gd name="connsiteY1" fmla="*/ 695686 h 704204"/>
              <a:gd name="connsiteX2" fmla="*/ 0 w 3439185"/>
              <a:gd name="connsiteY2" fmla="*/ 51109 h 70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9185" h="704204">
                <a:moveTo>
                  <a:pt x="3439185" y="0"/>
                </a:moveTo>
                <a:cubicBezTo>
                  <a:pt x="2874555" y="291059"/>
                  <a:pt x="2566889" y="687168"/>
                  <a:pt x="1993691" y="695686"/>
                </a:cubicBezTo>
                <a:cubicBezTo>
                  <a:pt x="1420494" y="704204"/>
                  <a:pt x="684550" y="367151"/>
                  <a:pt x="0" y="51109"/>
                </a:cubicBezTo>
              </a:path>
            </a:pathLst>
          </a:cu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64088" y="2204864"/>
          <a:ext cx="3779913" cy="1123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971"/>
                <a:gridCol w="1259971"/>
                <a:gridCol w="1259971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Arbeidsproductiviteit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Landrendement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Bevolkingsdichtheid</a:t>
                      </a:r>
                      <a:endParaRPr lang="nl-NL" dirty="0"/>
                    </a:p>
                  </a:txBody>
                  <a:tcPr/>
                </a:tc>
              </a:tr>
              <a:tr h="47547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Q/P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Q/L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P/L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64088" y="2852936"/>
            <a:ext cx="3779912" cy="122413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square" bIns="180000" numCol="1" spcCol="0" anchor="b" anchorCtr="0">
            <a:noAutofit/>
          </a:bodyPr>
          <a:lstStyle/>
          <a:p>
            <a:pPr algn="ctr"/>
            <a:r>
              <a:rPr lang="nl-BE" sz="2000" b="1" dirty="0" smtClean="0"/>
              <a:t>Laag           Gelijk            Gelijk…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7504" y="2276872"/>
            <a:ext cx="100811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Bevol-king</a:t>
            </a:r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43708" y="2276872"/>
            <a:ext cx="1296144" cy="1224136"/>
          </a:xfrm>
          <a:prstGeom prst="rect">
            <a:avLst/>
          </a:prstGeom>
          <a:solidFill>
            <a:srgbClr val="33CC3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Land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63888" y="2276872"/>
            <a:ext cx="1296144" cy="1224136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Voedsel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7624" y="2276872"/>
            <a:ext cx="360040" cy="1224136"/>
          </a:xfrm>
          <a:prstGeom prst="rect">
            <a:avLst/>
          </a:prstGeom>
          <a:solidFill>
            <a:schemeClr val="tx2">
              <a:lumMod val="40000"/>
              <a:lumOff val="60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l-BE" sz="1600" dirty="0" err="1" smtClean="0">
                <a:solidFill>
                  <a:schemeClr val="tx1"/>
                </a:solidFill>
              </a:rPr>
              <a:t>Stadsbevol</a:t>
            </a:r>
            <a:r>
              <a:rPr lang="nl-BE" sz="1600" dirty="0" smtClean="0">
                <a:solidFill>
                  <a:schemeClr val="tx1"/>
                </a:solidFill>
              </a:rPr>
              <a:t> </a:t>
            </a:r>
            <a:r>
              <a:rPr lang="nl-BE" sz="1600" dirty="0" err="1" smtClean="0">
                <a:solidFill>
                  <a:schemeClr val="tx1"/>
                </a:solidFill>
              </a:rPr>
              <a:t>king</a:t>
            </a: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5386908" y="3465116"/>
            <a:ext cx="913284" cy="715962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3851920" y="4181078"/>
            <a:ext cx="4168385" cy="52322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28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Motor van </a:t>
            </a:r>
            <a:r>
              <a:rPr lang="nl-BE" sz="2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verstedelijking</a:t>
            </a:r>
            <a:endParaRPr lang="nl-BE" sz="28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32040" y="2276872"/>
            <a:ext cx="360040" cy="1224136"/>
          </a:xfrm>
          <a:prstGeom prst="rect">
            <a:avLst/>
          </a:prstGeom>
          <a:solidFill>
            <a:schemeClr val="accent6">
              <a:lumMod val="75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l-BE" sz="2000" dirty="0" err="1" smtClean="0">
                <a:solidFill>
                  <a:schemeClr val="tx1"/>
                </a:solidFill>
              </a:rPr>
              <a:t>Qu</a:t>
            </a: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386348" y="3573016"/>
            <a:ext cx="2897620" cy="436312"/>
          </a:xfrm>
          <a:custGeom>
            <a:avLst/>
            <a:gdLst>
              <a:gd name="connsiteX0" fmla="*/ 3111910 w 3111910"/>
              <a:gd name="connsiteY0" fmla="*/ 117988 h 432620"/>
              <a:gd name="connsiteX1" fmla="*/ 973394 w 3111910"/>
              <a:gd name="connsiteY1" fmla="*/ 412955 h 432620"/>
              <a:gd name="connsiteX2" fmla="*/ 0 w 3111910"/>
              <a:gd name="connsiteY2" fmla="*/ 0 h 432620"/>
              <a:gd name="connsiteX0" fmla="*/ 3111910 w 3111910"/>
              <a:gd name="connsiteY0" fmla="*/ 117988 h 426123"/>
              <a:gd name="connsiteX1" fmla="*/ 1601476 w 3111910"/>
              <a:gd name="connsiteY1" fmla="*/ 406458 h 426123"/>
              <a:gd name="connsiteX2" fmla="*/ 0 w 3111910"/>
              <a:gd name="connsiteY2" fmla="*/ 0 h 426123"/>
              <a:gd name="connsiteX0" fmla="*/ 2897620 w 2897620"/>
              <a:gd name="connsiteY0" fmla="*/ 0 h 436312"/>
              <a:gd name="connsiteX1" fmla="*/ 1601476 w 2897620"/>
              <a:gd name="connsiteY1" fmla="*/ 432047 h 436312"/>
              <a:gd name="connsiteX2" fmla="*/ 0 w 2897620"/>
              <a:gd name="connsiteY2" fmla="*/ 25589 h 436312"/>
              <a:gd name="connsiteX0" fmla="*/ 2897620 w 2897620"/>
              <a:gd name="connsiteY0" fmla="*/ 0 h 436312"/>
              <a:gd name="connsiteX1" fmla="*/ 1601476 w 2897620"/>
              <a:gd name="connsiteY1" fmla="*/ 432047 h 436312"/>
              <a:gd name="connsiteX2" fmla="*/ 0 w 2897620"/>
              <a:gd name="connsiteY2" fmla="*/ 25589 h 43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97620" h="436312">
                <a:moveTo>
                  <a:pt x="2897620" y="0"/>
                </a:moveTo>
                <a:cubicBezTo>
                  <a:pt x="2076427" y="422349"/>
                  <a:pt x="2084413" y="427782"/>
                  <a:pt x="1601476" y="432047"/>
                </a:cubicBezTo>
                <a:cubicBezTo>
                  <a:pt x="1118539" y="436312"/>
                  <a:pt x="227371" y="222234"/>
                  <a:pt x="0" y="25589"/>
                </a:cubicBezTo>
              </a:path>
            </a:pathLst>
          </a:cu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TextBox 32"/>
          <p:cNvSpPr txBox="1"/>
          <p:nvPr/>
        </p:nvSpPr>
        <p:spPr>
          <a:xfrm>
            <a:off x="3923928" y="1484784"/>
            <a:ext cx="894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000" dirty="0" smtClean="0"/>
              <a:t>import</a:t>
            </a:r>
            <a:endParaRPr lang="nl-NL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247650" y="4964975"/>
            <a:ext cx="88963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 de globale economie:</a:t>
            </a:r>
            <a:endParaRPr lang="nl-B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nl-BE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stijging arbeidsproductiviteit in ontwikkelde landen</a:t>
            </a:r>
          </a:p>
          <a:p>
            <a:r>
              <a:rPr lang="nl-BE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	=&gt; </a:t>
            </a: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voedsel in snel groeiende steden komt van globale 		markten</a:t>
            </a:r>
            <a:endParaRPr lang="nl-B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nl-BE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	=&gt; </a:t>
            </a: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stedelijke bevolking groeit wegens armoede</a:t>
            </a:r>
            <a:endParaRPr lang="nl-BE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4283968" y="1844824"/>
            <a:ext cx="288032" cy="576064"/>
          </a:xfrm>
          <a:prstGeom prst="downArrow">
            <a:avLst/>
          </a:prstGeom>
          <a:solidFill>
            <a:srgbClr val="C00000"/>
          </a:solidFill>
          <a:ln>
            <a:solidFill>
              <a:schemeClr val="accent6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1" animBg="1"/>
      <p:bldP spid="21" grpId="0" animBg="1"/>
      <p:bldP spid="22" grpId="0" animBg="1"/>
      <p:bldP spid="26" grpId="0" animBg="1"/>
      <p:bldP spid="33" grpId="0"/>
      <p:bldP spid="18" grpId="0" uiExpand="1" build="p" bldLvl="3"/>
      <p:bldP spid="1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2576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Agro-industrie </a:t>
            </a:r>
            <a:r>
              <a:rPr lang="nl-BE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vs</a:t>
            </a:r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nl-BE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agro-ecologie</a:t>
            </a:r>
            <a:endParaRPr lang="en-GB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844783" y="3624125"/>
            <a:ext cx="3747541" cy="657069"/>
          </a:xfrm>
          <a:custGeom>
            <a:avLst/>
            <a:gdLst>
              <a:gd name="connsiteX0" fmla="*/ 3747541 w 3747541"/>
              <a:gd name="connsiteY0" fmla="*/ 74951 h 657069"/>
              <a:gd name="connsiteX1" fmla="*/ 1993691 w 3747541"/>
              <a:gd name="connsiteY1" fmla="*/ 644577 h 657069"/>
              <a:gd name="connsiteX2" fmla="*/ 0 w 3747541"/>
              <a:gd name="connsiteY2" fmla="*/ 0 h 65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7541" h="657069">
                <a:moveTo>
                  <a:pt x="3747541" y="74951"/>
                </a:moveTo>
                <a:cubicBezTo>
                  <a:pt x="3182911" y="366010"/>
                  <a:pt x="2618281" y="657069"/>
                  <a:pt x="1993691" y="644577"/>
                </a:cubicBezTo>
                <a:cubicBezTo>
                  <a:pt x="1369101" y="632085"/>
                  <a:pt x="684550" y="316042"/>
                  <a:pt x="0" y="0"/>
                </a:cubicBezTo>
              </a:path>
            </a:pathLst>
          </a:cu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364088" y="2204864"/>
          <a:ext cx="3779913" cy="1123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971"/>
                <a:gridCol w="1259971"/>
                <a:gridCol w="1259971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Arbeidsproductiviteit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Landrendement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Bevolkingsdichtheid</a:t>
                      </a:r>
                      <a:endParaRPr lang="nl-NL" dirty="0"/>
                    </a:p>
                  </a:txBody>
                  <a:tcPr/>
                </a:tc>
              </a:tr>
              <a:tr h="47547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Q/P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Q/L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P/L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107504" y="2276872"/>
            <a:ext cx="129614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Bevolking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43708" y="2276872"/>
            <a:ext cx="1296144" cy="1224136"/>
          </a:xfrm>
          <a:prstGeom prst="rect">
            <a:avLst/>
          </a:prstGeom>
          <a:solidFill>
            <a:srgbClr val="33CC3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Land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79912" y="2276872"/>
            <a:ext cx="1296144" cy="1224136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Voedsel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278220"/>
            <a:ext cx="9144000" cy="267765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Groei landrendement dankzij meer arbeid:</a:t>
            </a:r>
          </a:p>
          <a:p>
            <a:pPr lvl="1"/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Gemengde teelten (stikstoffixerende planten/bomen; ziektewerende planten)</a:t>
            </a:r>
          </a:p>
          <a:p>
            <a:pPr lvl="1"/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Wieden</a:t>
            </a:r>
          </a:p>
          <a:p>
            <a:pPr lvl="1"/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odem- en </a:t>
            </a:r>
            <a:r>
              <a:rPr lang="nl-BE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waterconservatietechnieken</a:t>
            </a: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…</a:t>
            </a:r>
            <a:endParaRPr lang="nl-BE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=&gt; </a:t>
            </a:r>
            <a:r>
              <a:rPr lang="nl-BE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agro</a:t>
            </a: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ecologie</a:t>
            </a:r>
            <a:endParaRPr lang="nl-BE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Voedsel bevat meer arbeidstijd =&gt; meer waarde =&gt; hogere prijs</a:t>
            </a:r>
            <a:endParaRPr lang="nl-NL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3366" y="2852936"/>
            <a:ext cx="590962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6" name="Straight Arrow Connector 15"/>
          <p:cNvCxnSpPr>
            <a:stCxn id="15" idx="3"/>
            <a:endCxn id="13" idx="0"/>
          </p:cNvCxnSpPr>
          <p:nvPr/>
        </p:nvCxnSpPr>
        <p:spPr>
          <a:xfrm flipH="1">
            <a:off x="4572000" y="3221712"/>
            <a:ext cx="2447910" cy="105650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bldLvl="3" animBg="1"/>
      <p:bldP spid="1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SCN7836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3928" y="3212976"/>
            <a:ext cx="5328592" cy="3645024"/>
          </a:xfrm>
          <a:prstGeom prst="rect">
            <a:avLst/>
          </a:prstGeom>
        </p:spPr>
      </p:pic>
      <p:pic>
        <p:nvPicPr>
          <p:cNvPr id="15" name="Picture 14" descr="DSCN7906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36512" y="-27384"/>
            <a:ext cx="5256584" cy="39604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52120" y="1052736"/>
            <a:ext cx="2352054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Agro-ecologie</a:t>
            </a: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BE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Côtes</a:t>
            </a: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du </a:t>
            </a:r>
            <a:r>
              <a:rPr lang="nl-BE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Rhone</a:t>
            </a:r>
            <a:endParaRPr lang="nl-BE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Begin April</a:t>
            </a:r>
            <a:endParaRPr lang="nl-NL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36512" y="4514344"/>
            <a:ext cx="4129528" cy="193899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Conventionele wijnbouw</a:t>
            </a:r>
            <a:b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zelfde regio, zelfde periode</a:t>
            </a: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nl-BE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Gras verbrand door herbicide</a:t>
            </a:r>
            <a:endParaRPr lang="nl-NL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971600" y="2276872"/>
            <a:ext cx="129614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Bevolking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Hoewel …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4994" name="Picture 2" descr="http://big.assets.huffingtonpost.com/hours-work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9002" y="1052736"/>
            <a:ext cx="4126965" cy="580526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9512" y="4077072"/>
            <a:ext cx="43948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Arbeidsduur kan/moet variëren</a:t>
            </a:r>
            <a:b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naargelang van ruimte en </a:t>
            </a:r>
            <a:b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historische periode</a:t>
            </a:r>
            <a:b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nl-NL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Stijging</a:t>
            </a:r>
            <a:r>
              <a:rPr lang="en-GB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arbeidsproductiviteit</a:t>
            </a:r>
            <a:endParaRPr lang="en-GB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844783" y="3624125"/>
            <a:ext cx="3747541" cy="657069"/>
          </a:xfrm>
          <a:custGeom>
            <a:avLst/>
            <a:gdLst>
              <a:gd name="connsiteX0" fmla="*/ 3747541 w 3747541"/>
              <a:gd name="connsiteY0" fmla="*/ 74951 h 657069"/>
              <a:gd name="connsiteX1" fmla="*/ 1993691 w 3747541"/>
              <a:gd name="connsiteY1" fmla="*/ 644577 h 657069"/>
              <a:gd name="connsiteX2" fmla="*/ 0 w 3747541"/>
              <a:gd name="connsiteY2" fmla="*/ 0 h 65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7541" h="657069">
                <a:moveTo>
                  <a:pt x="3747541" y="74951"/>
                </a:moveTo>
                <a:cubicBezTo>
                  <a:pt x="3182911" y="366010"/>
                  <a:pt x="2618281" y="657069"/>
                  <a:pt x="1993691" y="644577"/>
                </a:cubicBezTo>
                <a:cubicBezTo>
                  <a:pt x="1369101" y="632085"/>
                  <a:pt x="684550" y="316042"/>
                  <a:pt x="0" y="0"/>
                </a:cubicBezTo>
              </a:path>
            </a:pathLst>
          </a:cu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64088" y="2204864"/>
          <a:ext cx="3779913" cy="1123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971"/>
                <a:gridCol w="1259971"/>
                <a:gridCol w="1259971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Arbeidsproductiviteit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Landrendement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Bevolkingsdichtheid</a:t>
                      </a:r>
                      <a:endParaRPr lang="nl-NL" dirty="0"/>
                    </a:p>
                  </a:txBody>
                  <a:tcPr/>
                </a:tc>
              </a:tr>
              <a:tr h="47547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Q/P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Q/L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P/L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64088" y="2852936"/>
            <a:ext cx="3779912" cy="122413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square" bIns="180000" numCol="1" spcCol="0" anchor="b" anchorCtr="0">
            <a:noAutofit/>
          </a:bodyPr>
          <a:lstStyle/>
          <a:p>
            <a:pPr algn="ctr"/>
            <a:r>
              <a:rPr lang="nl-BE" sz="2000" b="1" dirty="0" smtClean="0"/>
              <a:t>Gelijk           Hoger           </a:t>
            </a:r>
            <a:r>
              <a:rPr lang="nl-BE" sz="2000" b="1" dirty="0" err="1" smtClean="0"/>
              <a:t>Hoger</a:t>
            </a:r>
            <a:endParaRPr lang="nl-BE" sz="2000" b="1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107504" y="2276872"/>
            <a:ext cx="129614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Bevolking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43708" y="2276872"/>
            <a:ext cx="1296144" cy="1224136"/>
          </a:xfrm>
          <a:prstGeom prst="rect">
            <a:avLst/>
          </a:prstGeom>
          <a:solidFill>
            <a:srgbClr val="33CC3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Land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79912" y="2276872"/>
            <a:ext cx="1296144" cy="1224136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Voedsel</a:t>
            </a:r>
          </a:p>
          <a:p>
            <a:pPr algn="ctr"/>
            <a:endParaRPr lang="nl-BE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71600" y="2276872"/>
            <a:ext cx="432048" cy="1224136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nl-BE" sz="1600" dirty="0" smtClean="0">
                <a:solidFill>
                  <a:schemeClr val="tx1"/>
                </a:solidFill>
              </a:rPr>
              <a:t>actie </a:t>
            </a:r>
            <a:r>
              <a:rPr lang="nl-BE" sz="1600" dirty="0" err="1" smtClean="0">
                <a:solidFill>
                  <a:schemeClr val="tx1"/>
                </a:solidFill>
              </a:rPr>
              <a:t>ve</a:t>
            </a:r>
            <a:r>
              <a:rPr lang="nl-BE" sz="1600" dirty="0" smtClean="0">
                <a:solidFill>
                  <a:schemeClr val="tx1"/>
                </a:solidFill>
              </a:rPr>
              <a:t> </a:t>
            </a:r>
            <a:r>
              <a:rPr lang="nl-BE" sz="1600" dirty="0" err="1" smtClean="0">
                <a:solidFill>
                  <a:schemeClr val="tx1"/>
                </a:solidFill>
              </a:rPr>
              <a:t>bevol</a:t>
            </a:r>
            <a:r>
              <a:rPr lang="nl-BE" sz="1600" dirty="0" smtClean="0">
                <a:solidFill>
                  <a:schemeClr val="tx1"/>
                </a:solidFill>
              </a:rPr>
              <a:t> </a:t>
            </a:r>
            <a:r>
              <a:rPr lang="nl-BE" sz="1600" dirty="0" err="1" smtClean="0">
                <a:solidFill>
                  <a:schemeClr val="tx1"/>
                </a:solidFill>
              </a:rPr>
              <a:t>king</a:t>
            </a:r>
            <a:endParaRPr lang="nl-NL" sz="1600" dirty="0">
              <a:solidFill>
                <a:schemeClr val="tx1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51520" y="4653136"/>
            <a:ext cx="936104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3°  land meer intensief bewerken </a:t>
            </a:r>
            <a:endParaRPr lang="nl-BE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Groei landrendement dankzij meer arbeid:</a:t>
            </a:r>
          </a:p>
          <a:p>
            <a:pPr>
              <a:defRPr/>
            </a:pPr>
            <a:r>
              <a:rPr lang="nl-BE" sz="2400" dirty="0" smtClean="0">
                <a:latin typeface="Arial" charset="0"/>
              </a:rPr>
              <a:t>Q</a:t>
            </a:r>
            <a:r>
              <a:rPr lang="nl-BE" sz="2400" dirty="0" smtClean="0">
                <a:latin typeface="Arial" charset="0"/>
              </a:rPr>
              <a:t>+ kan :</a:t>
            </a:r>
          </a:p>
          <a:p>
            <a:pPr>
              <a:defRPr/>
            </a:pPr>
            <a:r>
              <a:rPr lang="nl-BE" sz="2400" dirty="0" smtClean="0">
                <a:latin typeface="Arial" charset="0"/>
              </a:rPr>
              <a:t>	- </a:t>
            </a:r>
            <a:r>
              <a:rPr lang="nl-BE" sz="2400" dirty="0" smtClean="0">
                <a:latin typeface="Arial" charset="0"/>
              </a:rPr>
              <a:t>gebruikt worden tegen honger op het platteland</a:t>
            </a:r>
            <a:endParaRPr lang="nl-BE" sz="2400" dirty="0" smtClean="0">
              <a:latin typeface="Arial" charset="0"/>
            </a:endParaRPr>
          </a:p>
          <a:p>
            <a:pPr>
              <a:defRPr/>
            </a:pPr>
            <a:r>
              <a:rPr lang="nl-BE" sz="2400" dirty="0" smtClean="0">
                <a:latin typeface="Arial" charset="0"/>
              </a:rPr>
              <a:t>	- </a:t>
            </a:r>
            <a:r>
              <a:rPr lang="nl-BE" sz="2400" dirty="0" smtClean="0">
                <a:latin typeface="Arial" charset="0"/>
              </a:rPr>
              <a:t>geëxporteerd worden (om honger in de steden te 	 	 	  bestrijden)</a:t>
            </a:r>
            <a:endParaRPr lang="nl-BE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nl-BE" sz="2400" dirty="0" smtClean="0">
              <a:latin typeface="Arial" charset="0"/>
            </a:endParaRPr>
          </a:p>
          <a:p>
            <a:pPr>
              <a:defRPr/>
            </a:pPr>
            <a:endParaRPr lang="en-GB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76056" y="2276872"/>
            <a:ext cx="216024" cy="1224136"/>
          </a:xfrm>
          <a:prstGeom prst="rect">
            <a:avLst/>
          </a:prstGeom>
          <a:solidFill>
            <a:srgbClr val="FF00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860032" y="2924944"/>
            <a:ext cx="432048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Freeform 19"/>
          <p:cNvSpPr/>
          <p:nvPr/>
        </p:nvSpPr>
        <p:spPr>
          <a:xfrm>
            <a:off x="1115616" y="1420762"/>
            <a:ext cx="4031571" cy="835741"/>
          </a:xfrm>
          <a:custGeom>
            <a:avLst/>
            <a:gdLst>
              <a:gd name="connsiteX0" fmla="*/ 3569110 w 3569110"/>
              <a:gd name="connsiteY0" fmla="*/ 835741 h 835741"/>
              <a:gd name="connsiteX1" fmla="*/ 1430594 w 3569110"/>
              <a:gd name="connsiteY1" fmla="*/ 9832 h 835741"/>
              <a:gd name="connsiteX2" fmla="*/ 0 w 3569110"/>
              <a:gd name="connsiteY2" fmla="*/ 776748 h 835741"/>
              <a:gd name="connsiteX3" fmla="*/ 0 w 3569110"/>
              <a:gd name="connsiteY3" fmla="*/ 776748 h 83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9110" h="835741">
                <a:moveTo>
                  <a:pt x="3569110" y="835741"/>
                </a:moveTo>
                <a:cubicBezTo>
                  <a:pt x="2797278" y="427702"/>
                  <a:pt x="2025446" y="19664"/>
                  <a:pt x="1430594" y="9832"/>
                </a:cubicBezTo>
                <a:cubicBezTo>
                  <a:pt x="835742" y="0"/>
                  <a:pt x="0" y="776748"/>
                  <a:pt x="0" y="776748"/>
                </a:cubicBezTo>
                <a:lnTo>
                  <a:pt x="0" y="776748"/>
                </a:lnTo>
              </a:path>
            </a:pathLst>
          </a:cu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6816799" y="3429000"/>
            <a:ext cx="851545" cy="714375"/>
          </a:xfrm>
          <a:prstGeom prst="ellips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5076056" y="4215383"/>
            <a:ext cx="3888432" cy="830997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BE" sz="24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Motor van </a:t>
            </a:r>
            <a:r>
              <a:rPr lang="nl-BE" sz="24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voedselsoevereiniteit</a:t>
            </a:r>
            <a:endParaRPr lang="nl-BE" sz="24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32040" y="2564904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Q+</a:t>
            </a:r>
            <a:endParaRPr lang="nl-NL" dirty="0"/>
          </a:p>
        </p:txBody>
      </p:sp>
      <p:sp>
        <p:nvSpPr>
          <p:cNvPr id="22" name="Oval 21"/>
          <p:cNvSpPr/>
          <p:nvPr/>
        </p:nvSpPr>
        <p:spPr>
          <a:xfrm>
            <a:off x="6933366" y="2852936"/>
            <a:ext cx="590962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5" name="Straight Arrow Connector 24"/>
          <p:cNvCxnSpPr>
            <a:stCxn id="22" idx="3"/>
          </p:cNvCxnSpPr>
          <p:nvPr/>
        </p:nvCxnSpPr>
        <p:spPr>
          <a:xfrm flipH="1">
            <a:off x="3923928" y="3221712"/>
            <a:ext cx="3095982" cy="150343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uiExpand="1" build="p" bldLvl="2"/>
      <p:bldP spid="20" grpId="0" animBg="1"/>
      <p:bldP spid="23" grpId="0" animBg="1"/>
      <p:bldP spid="24" grpId="0" animBg="1"/>
      <p:bldP spid="2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2576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Bevolking, land en voedsel </a:t>
            </a:r>
            <a:endParaRPr lang="en-GB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2276872"/>
            <a:ext cx="129614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Bevolking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9812" y="2276872"/>
            <a:ext cx="1296144" cy="1224136"/>
          </a:xfrm>
          <a:prstGeom prst="rect">
            <a:avLst/>
          </a:prstGeom>
          <a:solidFill>
            <a:srgbClr val="33CC3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Land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8024" y="2276872"/>
            <a:ext cx="1296144" cy="1224136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Voedsel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708879" y="3624125"/>
            <a:ext cx="3747541" cy="657069"/>
          </a:xfrm>
          <a:custGeom>
            <a:avLst/>
            <a:gdLst>
              <a:gd name="connsiteX0" fmla="*/ 3747541 w 3747541"/>
              <a:gd name="connsiteY0" fmla="*/ 74951 h 657069"/>
              <a:gd name="connsiteX1" fmla="*/ 1993691 w 3747541"/>
              <a:gd name="connsiteY1" fmla="*/ 644577 h 657069"/>
              <a:gd name="connsiteX2" fmla="*/ 0 w 3747541"/>
              <a:gd name="connsiteY2" fmla="*/ 0 h 65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7541" h="657069">
                <a:moveTo>
                  <a:pt x="3747541" y="74951"/>
                </a:moveTo>
                <a:cubicBezTo>
                  <a:pt x="3182911" y="366010"/>
                  <a:pt x="2618281" y="657069"/>
                  <a:pt x="1993691" y="644577"/>
                </a:cubicBezTo>
                <a:cubicBezTo>
                  <a:pt x="1369101" y="632085"/>
                  <a:pt x="684550" y="316042"/>
                  <a:pt x="0" y="0"/>
                </a:cubicBezTo>
              </a:path>
            </a:pathLst>
          </a:cu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7624" y="4797152"/>
            <a:ext cx="784458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Klimaatsverandering ?</a:t>
            </a:r>
          </a:p>
          <a:p>
            <a:r>
              <a:rPr lang="nl-BE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 vermindert</a:t>
            </a:r>
          </a:p>
          <a:p>
            <a:r>
              <a:rPr lang="nl-BE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Q/L vermeerdert in sommige regio’s</a:t>
            </a:r>
          </a:p>
          <a:p>
            <a:r>
              <a:rPr lang="nl-BE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Q/L vermindert in de meest bevolkte gebieden…</a:t>
            </a:r>
          </a:p>
          <a:p>
            <a:endParaRPr lang="nl-NL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 bldLvl="2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2576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Bevolking, land en voedsel </a:t>
            </a:r>
            <a:endParaRPr lang="en-GB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2276872"/>
            <a:ext cx="129614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Bevolking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9812" y="2276872"/>
            <a:ext cx="1296144" cy="1224136"/>
          </a:xfrm>
          <a:prstGeom prst="rect">
            <a:avLst/>
          </a:prstGeom>
          <a:solidFill>
            <a:srgbClr val="33CC3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Land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8024" y="2276872"/>
            <a:ext cx="1296144" cy="1224136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Voedsel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708879" y="3624125"/>
            <a:ext cx="3747541" cy="657069"/>
          </a:xfrm>
          <a:custGeom>
            <a:avLst/>
            <a:gdLst>
              <a:gd name="connsiteX0" fmla="*/ 3747541 w 3747541"/>
              <a:gd name="connsiteY0" fmla="*/ 74951 h 657069"/>
              <a:gd name="connsiteX1" fmla="*/ 1993691 w 3747541"/>
              <a:gd name="connsiteY1" fmla="*/ 644577 h 657069"/>
              <a:gd name="connsiteX2" fmla="*/ 0 w 3747541"/>
              <a:gd name="connsiteY2" fmla="*/ 0 h 65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7541" h="657069">
                <a:moveTo>
                  <a:pt x="3747541" y="74951"/>
                </a:moveTo>
                <a:cubicBezTo>
                  <a:pt x="3182911" y="366010"/>
                  <a:pt x="2618281" y="657069"/>
                  <a:pt x="1993691" y="644577"/>
                </a:cubicBezTo>
                <a:cubicBezTo>
                  <a:pt x="1369101" y="632085"/>
                  <a:pt x="684550" y="316042"/>
                  <a:pt x="0" y="0"/>
                </a:cubicBezTo>
              </a:path>
            </a:pathLst>
          </a:cu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7624" y="4797152"/>
            <a:ext cx="77369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Enz.</a:t>
            </a:r>
          </a:p>
          <a:p>
            <a:r>
              <a:rPr lang="nl-BE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Andere ideeën om dit in de klas toe te passen ?</a:t>
            </a:r>
            <a:endParaRPr lang="nl-NL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971600" y="2276872"/>
            <a:ext cx="1296144" cy="1224136"/>
          </a:xfrm>
          <a:prstGeom prst="rect">
            <a:avLst/>
          </a:prstGeom>
          <a:solidFill>
            <a:srgbClr val="33CC3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Land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28600" y="3994720"/>
            <a:ext cx="8915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Humus en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mineralen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aanbrengen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om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vruchtbaarheid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te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behouden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/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verbeteren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Braaklegging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 =&gt;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herstel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biomassa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=&gt; humus </a:t>
            </a:r>
            <a:r>
              <a:rPr lang="en-GB" sz="2400" kern="0" dirty="0" smtClean="0">
                <a:solidFill>
                  <a:srgbClr val="000000"/>
                </a:solidFill>
                <a:latin typeface="Tahoma"/>
              </a:rPr>
              <a:t>en </a:t>
            </a:r>
            <a:r>
              <a:rPr lang="en-GB" sz="2400" kern="0" dirty="0" err="1" smtClean="0">
                <a:solidFill>
                  <a:srgbClr val="000000"/>
                </a:solidFill>
                <a:latin typeface="Tahoma"/>
              </a:rPr>
              <a:t>mineralen</a:t>
            </a:r>
            <a:r>
              <a:rPr lang="en-GB" sz="2400" kern="0" dirty="0" smtClean="0">
                <a:solidFill>
                  <a:srgbClr val="000000"/>
                </a:solidFill>
                <a:latin typeface="Tahoma"/>
              </a:rPr>
              <a:t> =&gt;</a:t>
            </a:r>
            <a:r>
              <a:rPr lang="en-GB" sz="2400" b="1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tijd</a:t>
            </a:r>
            <a:r>
              <a:rPr lang="en-GB" sz="2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 </a:t>
            </a:r>
            <a:r>
              <a:rPr lang="en-GB" sz="2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en </a:t>
            </a:r>
            <a:r>
              <a:rPr lang="en-GB" sz="2400" b="1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ruimte</a:t>
            </a:r>
            <a:r>
              <a:rPr lang="en-GB" sz="2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 </a:t>
            </a:r>
            <a:r>
              <a:rPr lang="en-GB" sz="2400" b="1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voor</a:t>
            </a:r>
            <a:r>
              <a:rPr lang="en-GB" sz="2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 </a:t>
            </a:r>
            <a:r>
              <a:rPr lang="en-GB" sz="2400" b="1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rotatie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Aanvoer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 van humus en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mineralen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 van elders</a:t>
            </a:r>
            <a:b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</a:b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=&gt;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veeteelt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 of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</a:rPr>
              <a:t>zwaar</a:t>
            </a:r>
            <a:r>
              <a:rPr lang="en-GB" sz="2400" kern="0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GB" sz="2400" kern="0" dirty="0" err="1" smtClean="0">
                <a:solidFill>
                  <a:srgbClr val="000000"/>
                </a:solidFill>
                <a:latin typeface="Tahoma"/>
              </a:rPr>
              <a:t>vervoer</a:t>
            </a:r>
            <a:r>
              <a:rPr lang="en-GB" sz="2400" kern="0" dirty="0" smtClean="0">
                <a:solidFill>
                  <a:srgbClr val="000000"/>
                </a:solidFill>
                <a:latin typeface="Tahoma"/>
              </a:rPr>
              <a:t/>
            </a:r>
            <a:br>
              <a:rPr lang="en-GB" sz="2400" kern="0" dirty="0" smtClean="0">
                <a:solidFill>
                  <a:srgbClr val="000000"/>
                </a:solidFill>
                <a:latin typeface="Tahoma"/>
              </a:rPr>
            </a:br>
            <a:r>
              <a:rPr lang="en-GB" sz="2400" kern="0" dirty="0" smtClean="0">
                <a:solidFill>
                  <a:srgbClr val="000000"/>
                </a:solidFill>
                <a:latin typeface="Tahoma"/>
              </a:rPr>
              <a:t>=&gt; </a:t>
            </a:r>
            <a:r>
              <a:rPr lang="en-GB" sz="2400" b="1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ruimte</a:t>
            </a:r>
            <a:r>
              <a:rPr lang="en-GB" sz="2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 </a:t>
            </a:r>
            <a:r>
              <a:rPr lang="en-GB" sz="2400" b="1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voor</a:t>
            </a:r>
            <a:r>
              <a:rPr lang="en-GB" sz="2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 </a:t>
            </a:r>
            <a:r>
              <a:rPr lang="en-GB" sz="2400" b="1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meststof</a:t>
            </a:r>
            <a:r>
              <a:rPr lang="en-GB" sz="2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 en </a:t>
            </a:r>
            <a:r>
              <a:rPr lang="en-GB" sz="2400" b="1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energie</a:t>
            </a:r>
            <a:r>
              <a:rPr lang="en-GB" sz="2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 </a:t>
            </a:r>
            <a:r>
              <a:rPr lang="en-GB" sz="2400" b="1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voor</a:t>
            </a:r>
            <a:r>
              <a:rPr lang="en-GB" sz="2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 </a:t>
            </a:r>
            <a:r>
              <a:rPr lang="en-GB" sz="2400" b="1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aanvoer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99792" y="2101264"/>
            <a:ext cx="64442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err="1" smtClean="0"/>
              <a:t>Landbouw</a:t>
            </a:r>
            <a:r>
              <a:rPr lang="en-GB" sz="2800" dirty="0" smtClean="0"/>
              <a:t> =&gt; </a:t>
            </a:r>
            <a:r>
              <a:rPr lang="en-GB" sz="2800" dirty="0" err="1" smtClean="0"/>
              <a:t>uitputting</a:t>
            </a:r>
            <a:r>
              <a:rPr lang="en-GB" sz="2800" dirty="0" smtClean="0"/>
              <a:t> van de </a:t>
            </a:r>
            <a:r>
              <a:rPr lang="en-GB" sz="2800" dirty="0" err="1" smtClean="0"/>
              <a:t>grond</a:t>
            </a:r>
            <a:endParaRPr lang="en-GB" sz="2800" dirty="0" smtClean="0"/>
          </a:p>
          <a:p>
            <a:pPr lvl="1"/>
            <a:r>
              <a:rPr lang="en-GB" sz="2800" dirty="0" err="1" smtClean="0"/>
              <a:t>Stikstof</a:t>
            </a:r>
            <a:r>
              <a:rPr lang="en-GB" sz="2800" dirty="0" smtClean="0"/>
              <a:t> N, </a:t>
            </a:r>
            <a:r>
              <a:rPr lang="en-GB" sz="2800" dirty="0" err="1" smtClean="0"/>
              <a:t>Fosfor</a:t>
            </a:r>
            <a:r>
              <a:rPr lang="en-GB" sz="2800" dirty="0" smtClean="0"/>
              <a:t> P, </a:t>
            </a:r>
            <a:r>
              <a:rPr lang="en-GB" sz="2800" dirty="0" err="1" smtClean="0"/>
              <a:t>Zwavel</a:t>
            </a:r>
            <a:r>
              <a:rPr lang="en-GB" sz="2800" dirty="0" smtClean="0"/>
              <a:t> S </a:t>
            </a:r>
            <a:endParaRPr lang="en-GB" sz="2800" dirty="0" smtClean="0"/>
          </a:p>
          <a:p>
            <a:pPr lvl="1"/>
            <a:r>
              <a:rPr lang="en-GB" sz="2800" dirty="0" smtClean="0"/>
              <a:t>+ </a:t>
            </a:r>
            <a:r>
              <a:rPr lang="en-GB" sz="2800" dirty="0" err="1" smtClean="0"/>
              <a:t>andere</a:t>
            </a:r>
            <a:r>
              <a:rPr lang="en-GB" sz="2800" dirty="0" smtClean="0"/>
              <a:t> </a:t>
            </a:r>
            <a:r>
              <a:rPr lang="en-GB" sz="2800" dirty="0" err="1" smtClean="0"/>
              <a:t>mineralen</a:t>
            </a:r>
            <a:r>
              <a:rPr lang="en-GB" sz="2800" dirty="0" smtClean="0"/>
              <a:t> </a:t>
            </a:r>
            <a:r>
              <a:rPr lang="en-GB" sz="2800" dirty="0" err="1" smtClean="0"/>
              <a:t>weg</a:t>
            </a:r>
            <a:r>
              <a:rPr lang="en-GB" sz="2800" dirty="0" smtClean="0"/>
              <a:t> met de </a:t>
            </a:r>
            <a:r>
              <a:rPr lang="en-GB" sz="2800" dirty="0" err="1" smtClean="0"/>
              <a:t>oogst</a:t>
            </a:r>
            <a:endParaRPr lang="en-GB" sz="2800" dirty="0" smtClean="0"/>
          </a:p>
        </p:txBody>
      </p:sp>
      <p:sp>
        <p:nvSpPr>
          <p:cNvPr id="26" name="Title 1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BE" dirty="0" smtClean="0"/>
              <a:t>Zo simpel is het niet …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bldLvl="3"/>
      <p:bldP spid="2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5" descr="SchemaVroonhoeve3slagstels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7550" y="-603448"/>
            <a:ext cx="5886450" cy="765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971600" y="2276872"/>
            <a:ext cx="1296144" cy="1224136"/>
          </a:xfrm>
          <a:prstGeom prst="rect">
            <a:avLst/>
          </a:prstGeom>
          <a:solidFill>
            <a:srgbClr val="33CC3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Land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635896" y="1988840"/>
            <a:ext cx="936104" cy="1008112"/>
          </a:xfrm>
          <a:prstGeom prst="ellipse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l 10"/>
          <p:cNvSpPr/>
          <p:nvPr/>
        </p:nvSpPr>
        <p:spPr>
          <a:xfrm>
            <a:off x="7812360" y="2132856"/>
            <a:ext cx="1080120" cy="1080120"/>
          </a:xfrm>
          <a:prstGeom prst="ellipse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l 11"/>
          <p:cNvSpPr/>
          <p:nvPr/>
        </p:nvSpPr>
        <p:spPr>
          <a:xfrm>
            <a:off x="6516216" y="3429000"/>
            <a:ext cx="792088" cy="936104"/>
          </a:xfrm>
          <a:prstGeom prst="ellipse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l 12"/>
          <p:cNvSpPr/>
          <p:nvPr/>
        </p:nvSpPr>
        <p:spPr>
          <a:xfrm>
            <a:off x="4716016" y="332656"/>
            <a:ext cx="576064" cy="792088"/>
          </a:xfrm>
          <a:prstGeom prst="ellipse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l 13"/>
          <p:cNvSpPr/>
          <p:nvPr/>
        </p:nvSpPr>
        <p:spPr>
          <a:xfrm>
            <a:off x="3635896" y="3573016"/>
            <a:ext cx="792088" cy="648072"/>
          </a:xfrm>
          <a:prstGeom prst="ellipse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l 14"/>
          <p:cNvSpPr/>
          <p:nvPr/>
        </p:nvSpPr>
        <p:spPr>
          <a:xfrm>
            <a:off x="5004048" y="4653136"/>
            <a:ext cx="1008112" cy="648072"/>
          </a:xfrm>
          <a:prstGeom prst="ellipse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l 15"/>
          <p:cNvSpPr/>
          <p:nvPr/>
        </p:nvSpPr>
        <p:spPr>
          <a:xfrm>
            <a:off x="5364088" y="404664"/>
            <a:ext cx="1656184" cy="1800200"/>
          </a:xfrm>
          <a:prstGeom prst="ellipse">
            <a:avLst/>
          </a:prstGeom>
          <a:solidFill>
            <a:schemeClr val="accent2">
              <a:lumMod val="60000"/>
              <a:lumOff val="40000"/>
              <a:alpha val="21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xtBox 16"/>
          <p:cNvSpPr txBox="1"/>
          <p:nvPr/>
        </p:nvSpPr>
        <p:spPr>
          <a:xfrm>
            <a:off x="179512" y="3645024"/>
            <a:ext cx="318882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Drieslagstelsel:</a:t>
            </a:r>
          </a:p>
          <a:p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elke slag braak om de</a:t>
            </a:r>
            <a:b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drie jaren</a:t>
            </a:r>
          </a:p>
          <a:p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Vee brengt mest uit </a:t>
            </a:r>
            <a:b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gemene gronden naar</a:t>
            </a:r>
            <a:b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braakliggende akkers</a:t>
            </a:r>
          </a:p>
          <a:p>
            <a:pPr>
              <a:buFont typeface="Symbol" pitchFamily="18" charset="2"/>
              <a:buChar char="Þ"/>
            </a:pP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Niet heel het land</a:t>
            </a:r>
            <a:b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BE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produceert voedsel</a:t>
            </a:r>
            <a:endParaRPr lang="nl-NL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6660232" y="1484784"/>
            <a:ext cx="1440160" cy="7920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148064" y="908720"/>
            <a:ext cx="576064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211960" y="1700808"/>
            <a:ext cx="1296144" cy="5040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6444208" y="1628800"/>
            <a:ext cx="504056" cy="20162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508104" y="1916832"/>
            <a:ext cx="504056" cy="28803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139952" y="1700808"/>
            <a:ext cx="1800200" cy="20882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uiExpand="1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971600" y="2276872"/>
            <a:ext cx="1296144" cy="1224136"/>
          </a:xfrm>
          <a:prstGeom prst="rect">
            <a:avLst/>
          </a:prstGeom>
          <a:solidFill>
            <a:srgbClr val="33CC3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Land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Hoewel …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5780" name="Picture 4" descr="http://www.blacksheepstrategy.com/images/port-img/port-CPS_FERTILIZER_P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6694293" cy="5804546"/>
          </a:xfrm>
          <a:prstGeom prst="rect">
            <a:avLst/>
          </a:prstGeom>
          <a:noFill/>
        </p:spPr>
      </p:pic>
      <p:pic>
        <p:nvPicPr>
          <p:cNvPr id="75778" name="Picture 2" descr="http://editorial.designtaxi.com/news-realshit181013/5.jpg"/>
          <p:cNvPicPr>
            <a:picLocks noChangeAspect="1" noChangeArrowheads="1"/>
          </p:cNvPicPr>
          <p:nvPr/>
        </p:nvPicPr>
        <p:blipFill>
          <a:blip r:embed="rId3" cstate="print"/>
          <a:srcRect l="11180"/>
          <a:stretch>
            <a:fillRect/>
          </a:stretch>
        </p:blipFill>
        <p:spPr bwMode="auto">
          <a:xfrm>
            <a:off x="4067944" y="4524374"/>
            <a:ext cx="5076056" cy="23336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969009" y="1556792"/>
            <a:ext cx="430310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Industriële meststoffen</a:t>
            </a:r>
            <a:br>
              <a:rPr lang="nl-BE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BE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verbreken de lokale band </a:t>
            </a:r>
            <a:br>
              <a:rPr lang="nl-BE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BE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tussen vruchtbaarheid </a:t>
            </a:r>
            <a:br>
              <a:rPr lang="nl-BE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BE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en mestproductie</a:t>
            </a:r>
          </a:p>
          <a:p>
            <a:pPr algn="ctr"/>
            <a:r>
              <a:rPr lang="nl-BE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Dankzij goedkoop </a:t>
            </a:r>
            <a:br>
              <a:rPr lang="nl-BE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nl-BE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transport</a:t>
            </a:r>
            <a:endParaRPr lang="nl-NL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BE" dirty="0" smtClean="0"/>
              <a:t>Zo simpel is het niet …</a:t>
            </a:r>
            <a:endParaRPr lang="nl-NL" dirty="0"/>
          </a:p>
        </p:txBody>
      </p:sp>
      <p:pic>
        <p:nvPicPr>
          <p:cNvPr id="23" name="Picture 55" descr="SchemaVroonhoeve3slagstels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7550" y="-603448"/>
            <a:ext cx="5886450" cy="765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1043608" y="2276872"/>
            <a:ext cx="1296144" cy="1224136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Voedsel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496" y="3933056"/>
            <a:ext cx="33123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err="1" smtClean="0"/>
              <a:t>Vee</a:t>
            </a:r>
            <a:r>
              <a:rPr lang="en-GB" sz="2800" dirty="0" smtClean="0"/>
              <a:t> </a:t>
            </a:r>
            <a:r>
              <a:rPr lang="en-GB" sz="2800" dirty="0" err="1" smtClean="0"/>
              <a:t>moet</a:t>
            </a:r>
            <a:r>
              <a:rPr lang="en-GB" sz="2800" dirty="0" smtClean="0"/>
              <a:t> </a:t>
            </a:r>
            <a:r>
              <a:rPr lang="en-GB" sz="2800" dirty="0" err="1" smtClean="0"/>
              <a:t>ook</a:t>
            </a:r>
            <a:r>
              <a:rPr lang="en-GB" sz="2800" dirty="0" smtClean="0"/>
              <a:t> </a:t>
            </a:r>
            <a:r>
              <a:rPr lang="en-GB" sz="2800" dirty="0" err="1" smtClean="0"/>
              <a:t>gevoed</a:t>
            </a:r>
            <a:r>
              <a:rPr lang="en-GB" sz="2800" dirty="0" smtClean="0"/>
              <a:t> </a:t>
            </a:r>
            <a:r>
              <a:rPr lang="en-GB" sz="2800" dirty="0" err="1" smtClean="0"/>
              <a:t>worden</a:t>
            </a:r>
            <a:endParaRPr lang="en-GB" sz="2800" dirty="0" smtClean="0"/>
          </a:p>
          <a:p>
            <a:r>
              <a:rPr lang="en-GB" sz="2800" dirty="0" err="1" smtClean="0"/>
              <a:t>Werktuigen</a:t>
            </a:r>
            <a:r>
              <a:rPr lang="en-GB" sz="2800" dirty="0" smtClean="0"/>
              <a:t>, </a:t>
            </a:r>
            <a:r>
              <a:rPr lang="en-GB" sz="2800" dirty="0" err="1" smtClean="0"/>
              <a:t>kleding</a:t>
            </a:r>
            <a:r>
              <a:rPr lang="en-GB" sz="2800" dirty="0" smtClean="0"/>
              <a:t>, </a:t>
            </a:r>
            <a:r>
              <a:rPr lang="en-GB" sz="2800" dirty="0" err="1" smtClean="0"/>
              <a:t>energie</a:t>
            </a:r>
            <a:r>
              <a:rPr lang="en-GB" sz="2800" dirty="0" smtClean="0"/>
              <a:t>, </a:t>
            </a:r>
            <a:r>
              <a:rPr lang="en-GB" sz="2800" dirty="0" err="1" smtClean="0"/>
              <a:t>huishoud-gerief</a:t>
            </a:r>
            <a:r>
              <a:rPr lang="en-GB" sz="2800" dirty="0" smtClean="0"/>
              <a:t>  </a:t>
            </a:r>
            <a:r>
              <a:rPr lang="en-GB" sz="2800" dirty="0" err="1" smtClean="0"/>
              <a:t>komen</a:t>
            </a:r>
            <a:r>
              <a:rPr lang="en-GB" sz="2800" dirty="0" smtClean="0"/>
              <a:t> </a:t>
            </a:r>
            <a:r>
              <a:rPr lang="en-GB" sz="2800" dirty="0" err="1" smtClean="0"/>
              <a:t>ook</a:t>
            </a:r>
            <a:r>
              <a:rPr lang="en-GB" sz="2800" dirty="0" smtClean="0"/>
              <a:t> van het land </a:t>
            </a:r>
          </a:p>
          <a:p>
            <a:endParaRPr lang="en-GB" sz="2800" dirty="0" smtClean="0"/>
          </a:p>
        </p:txBody>
      </p:sp>
      <p:sp>
        <p:nvSpPr>
          <p:cNvPr id="24" name="Oval 23"/>
          <p:cNvSpPr/>
          <p:nvPr/>
        </p:nvSpPr>
        <p:spPr>
          <a:xfrm>
            <a:off x="6156176" y="1700808"/>
            <a:ext cx="1944216" cy="2304256"/>
          </a:xfrm>
          <a:prstGeom prst="ellipse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tailEnd type="stealth" w="lg" len="lg"/>
        </a:ln>
      </a:spPr>
      <a:bodyPr rtlCol="0" anchor="ctr"/>
      <a:lstStyle>
        <a:defPPr algn="ctr">
          <a:defRPr>
            <a:latin typeface="Tahoma" pitchFamily="34" charset="0"/>
            <a:ea typeface="Tahoma" pitchFamily="34" charset="0"/>
            <a:cs typeface="Tahoma" pitchFamily="34" charset="0"/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txDef>
      <a:spPr>
        <a:noFill/>
      </a:spPr>
      <a:bodyPr wrap="none" rtlCol="0">
        <a:spAutoFit/>
      </a:bodyPr>
      <a:lstStyle>
        <a:defPPr algn="ctr">
          <a:defRPr sz="2800" dirty="0" smtClean="0">
            <a:latin typeface="Tahoma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3170</TotalTime>
  <Words>1333</Words>
  <Application>Microsoft Office PowerPoint</Application>
  <PresentationFormat>On-screen Show (4:3)</PresentationFormat>
  <Paragraphs>634</Paragraphs>
  <Slides>52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Bevolking, land en voedsel</vt:lpstr>
      <vt:lpstr>Bevolking, land en voedsel </vt:lpstr>
      <vt:lpstr>Zo simpel is het niet …</vt:lpstr>
      <vt:lpstr>Hoewel …</vt:lpstr>
      <vt:lpstr>Hoewel …</vt:lpstr>
      <vt:lpstr>Zo simpel is het niet …</vt:lpstr>
      <vt:lpstr>Slide 7</vt:lpstr>
      <vt:lpstr>Hoewel …</vt:lpstr>
      <vt:lpstr>Zo simpel is het niet …</vt:lpstr>
      <vt:lpstr>Hoewel …</vt:lpstr>
      <vt:lpstr>In het begin houden we het simpel  Bevolking, land en voedsel:  drie verhoudingen</vt:lpstr>
      <vt:lpstr>Bevolkingsgroei</vt:lpstr>
      <vt:lpstr>Bevolkingsgroei</vt:lpstr>
      <vt:lpstr>Bevolkingsgroei</vt:lpstr>
      <vt:lpstr>Bevolkingsgroei</vt:lpstr>
      <vt:lpstr>Bevolkingsgroei</vt:lpstr>
      <vt:lpstr>Bevolkingsgroei</vt:lpstr>
      <vt:lpstr>Hoewel …</vt:lpstr>
      <vt:lpstr>Hoewel …</vt:lpstr>
      <vt:lpstr>Hoewel …</vt:lpstr>
      <vt:lpstr>Bevolkingsgroei</vt:lpstr>
      <vt:lpstr>Hoewel …</vt:lpstr>
      <vt:lpstr>Bevolkingsgroei</vt:lpstr>
      <vt:lpstr>Bevolkingsgroei</vt:lpstr>
      <vt:lpstr>Stijging arbeidsproductiviteit</vt:lpstr>
      <vt:lpstr>Stijging arbeidsproductiviteit</vt:lpstr>
      <vt:lpstr>Stijging arbeidsproductiviteit</vt:lpstr>
      <vt:lpstr>Stijging arbeidsproductiviteit</vt:lpstr>
      <vt:lpstr>Stijging arbeidsproductiviteit</vt:lpstr>
      <vt:lpstr>Stijging arbeidsproductiviteit</vt:lpstr>
      <vt:lpstr>Stijging arbeidsproductiviteit</vt:lpstr>
      <vt:lpstr>Kenmerken van de rijst</vt:lpstr>
      <vt:lpstr>Kenmerken van de rijst</vt:lpstr>
      <vt:lpstr>Gevoeligheid voor intensieve bewerking</vt:lpstr>
      <vt:lpstr>Gevoeligheid voor intensieve bewerking</vt:lpstr>
      <vt:lpstr>Gevoeligheid voor intensieve bewerking</vt:lpstr>
      <vt:lpstr>Gevoeligheid voor intensieve bewerking</vt:lpstr>
      <vt:lpstr>Gevoeligheid voor intensieve bewerking</vt:lpstr>
      <vt:lpstr>Gevoeligheid voor intensieve bewerking</vt:lpstr>
      <vt:lpstr>Agro-industrie vs agro-ecologie</vt:lpstr>
      <vt:lpstr>Winnen op de markt = voordelige vraag/aanbod verhouding</vt:lpstr>
      <vt:lpstr>Slide 42</vt:lpstr>
      <vt:lpstr>Slide 43</vt:lpstr>
      <vt:lpstr>Agro-industrie vs agro-ecologie</vt:lpstr>
      <vt:lpstr>Proletarisering en voeding</vt:lpstr>
      <vt:lpstr>Stijging arbeidsproductiviteit</vt:lpstr>
      <vt:lpstr>Stijging arbeidsproductiviteit ?</vt:lpstr>
      <vt:lpstr>Agro-industrie vs agro-ecologie</vt:lpstr>
      <vt:lpstr>Slide 49</vt:lpstr>
      <vt:lpstr>Stijging arbeidsproductiviteit</vt:lpstr>
      <vt:lpstr>Bevolking, land en voedsel </vt:lpstr>
      <vt:lpstr>Bevolking, land en voedsel </vt:lpstr>
    </vt:vector>
  </TitlesOfParts>
  <Company>KULeuven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Kesteloot</dc:creator>
  <cp:lastModifiedBy>Chris Kesteloot</cp:lastModifiedBy>
  <cp:revision>12</cp:revision>
  <dcterms:created xsi:type="dcterms:W3CDTF">2015-11-09T10:21:48Z</dcterms:created>
  <dcterms:modified xsi:type="dcterms:W3CDTF">2015-11-14T11:08:56Z</dcterms:modified>
</cp:coreProperties>
</file>