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81" r:id="rId7"/>
    <p:sldId id="276" r:id="rId8"/>
    <p:sldId id="282" r:id="rId9"/>
    <p:sldId id="277" r:id="rId10"/>
    <p:sldId id="278" r:id="rId11"/>
    <p:sldId id="280" r:id="rId12"/>
    <p:sldId id="260" r:id="rId13"/>
    <p:sldId id="264" r:id="rId14"/>
    <p:sldId id="265" r:id="rId15"/>
    <p:sldId id="266" r:id="rId16"/>
    <p:sldId id="267" r:id="rId17"/>
    <p:sldId id="261" r:id="rId18"/>
    <p:sldId id="269" r:id="rId19"/>
    <p:sldId id="272" r:id="rId20"/>
    <p:sldId id="270" r:id="rId21"/>
    <p:sldId id="271" r:id="rId22"/>
    <p:sldId id="268" r:id="rId23"/>
    <p:sldId id="273" r:id="rId24"/>
    <p:sldId id="262" r:id="rId25"/>
    <p:sldId id="283" r:id="rId26"/>
    <p:sldId id="284" r:id="rId27"/>
    <p:sldId id="263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n" initials="J" lastIdx="1" clrIdx="0">
    <p:extLst>
      <p:ext uri="{19B8F6BF-5375-455C-9EA6-DF929625EA0E}">
        <p15:presenceInfo xmlns:p15="http://schemas.microsoft.com/office/powerpoint/2012/main" userId="J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8" autoAdjust="0"/>
    <p:restoredTop sz="94660"/>
  </p:normalViewPr>
  <p:slideViewPr>
    <p:cSldViewPr snapToGrid="0">
      <p:cViewPr varScale="1">
        <p:scale>
          <a:sx n="93" d="100"/>
          <a:sy n="93" d="100"/>
        </p:scale>
        <p:origin x="4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11T23:24:30.052" idx="1">
    <p:pos x="4722" y="135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830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575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23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132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265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453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672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136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058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191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42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EF694-A17C-458D-844B-624506F04026}" type="datetimeFigureOut">
              <a:rPr lang="nl-BE" smtClean="0"/>
              <a:pPr/>
              <a:t>19/11/2015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5C903-69F1-4BD0-BBC3-07F39EBF41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219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hyperlink" Target="mailto:agora.secretaris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598" y="-123157"/>
            <a:ext cx="9144000" cy="2387600"/>
          </a:xfrm>
        </p:spPr>
        <p:txBody>
          <a:bodyPr/>
          <a:lstStyle/>
          <a:p>
            <a:r>
              <a:rPr lang="en-US" b="1" dirty="0" smtClean="0"/>
              <a:t>AGORA: </a:t>
            </a:r>
            <a:r>
              <a:rPr lang="en-US" b="1" dirty="0" err="1" smtClean="0"/>
              <a:t>Brug</a:t>
            </a:r>
            <a:r>
              <a:rPr lang="en-US" b="1" dirty="0" smtClean="0"/>
              <a:t> </a:t>
            </a:r>
            <a:r>
              <a:rPr lang="en-US" b="1" dirty="0" err="1" smtClean="0"/>
              <a:t>tussen</a:t>
            </a:r>
            <a:r>
              <a:rPr lang="en-US" b="1" dirty="0" smtClean="0"/>
              <a:t> </a:t>
            </a:r>
            <a:r>
              <a:rPr lang="en-US" b="1" dirty="0" err="1" smtClean="0"/>
              <a:t>secundair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hoger</a:t>
            </a:r>
            <a:r>
              <a:rPr lang="en-US" b="1" dirty="0" smtClean="0"/>
              <a:t> </a:t>
            </a:r>
            <a:r>
              <a:rPr lang="en-US" b="1" dirty="0" err="1" smtClean="0"/>
              <a:t>onderwijs</a:t>
            </a:r>
            <a:endParaRPr lang="nl-B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4547" y="4418834"/>
            <a:ext cx="9144000" cy="2624101"/>
          </a:xfrm>
        </p:spPr>
        <p:txBody>
          <a:bodyPr>
            <a:normAutofit/>
          </a:bodyPr>
          <a:lstStyle/>
          <a:p>
            <a:r>
              <a:rPr lang="en-US" dirty="0" smtClean="0"/>
              <a:t>Jorn </a:t>
            </a:r>
            <a:r>
              <a:rPr lang="en-US" dirty="0" err="1" smtClean="0"/>
              <a:t>Koelemaij</a:t>
            </a:r>
            <a:r>
              <a:rPr lang="en-US" dirty="0" smtClean="0"/>
              <a:t> &amp; Laura </a:t>
            </a:r>
            <a:r>
              <a:rPr lang="en-US" dirty="0" err="1" smtClean="0"/>
              <a:t>Deruytter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Belgische</a:t>
            </a:r>
            <a:r>
              <a:rPr lang="en-US" dirty="0" smtClean="0"/>
              <a:t> </a:t>
            </a:r>
            <a:r>
              <a:rPr lang="en-US" dirty="0" err="1" smtClean="0"/>
              <a:t>Geografen</a:t>
            </a:r>
            <a:r>
              <a:rPr lang="en-US" dirty="0" smtClean="0"/>
              <a:t> </a:t>
            </a:r>
            <a:r>
              <a:rPr lang="en-US" dirty="0" err="1" smtClean="0"/>
              <a:t>Dagen</a:t>
            </a:r>
            <a:r>
              <a:rPr lang="en-US" dirty="0" smtClean="0"/>
              <a:t>, </a:t>
            </a:r>
            <a:r>
              <a:rPr lang="en-US" dirty="0" err="1" smtClean="0"/>
              <a:t>Leerkrachtendag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14 November 2015</a:t>
            </a:r>
            <a:endParaRPr lang="nl-BE" dirty="0"/>
          </a:p>
        </p:txBody>
      </p:sp>
      <p:pic>
        <p:nvPicPr>
          <p:cNvPr id="4" name="Afbeelding 1" descr="AGORA logo blauw - gem kwalite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75" y="2480138"/>
            <a:ext cx="21701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90820" r="14999" b="6371"/>
          <a:stretch>
            <a:fillRect/>
          </a:stretch>
        </p:blipFill>
        <p:spPr bwMode="auto">
          <a:xfrm>
            <a:off x="3524159" y="3782067"/>
            <a:ext cx="51847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9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Het Vlaams platteland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nl-BE" dirty="0" smtClean="0">
                <a:latin typeface="" pitchFamily="18"/>
              </a:rPr>
              <a:t>Gevolgen:</a:t>
            </a:r>
          </a:p>
          <a:p>
            <a:pPr lvl="0"/>
            <a:r>
              <a:rPr lang="nl-BE" dirty="0" smtClean="0">
                <a:latin typeface="" pitchFamily="18"/>
              </a:rPr>
              <a:t>Economisch</a:t>
            </a:r>
          </a:p>
          <a:p>
            <a:pPr lvl="0"/>
            <a:r>
              <a:rPr lang="nl-BE" dirty="0" smtClean="0">
                <a:latin typeface="" pitchFamily="18"/>
              </a:rPr>
              <a:t>Woonomgeving</a:t>
            </a:r>
          </a:p>
          <a:p>
            <a:pPr lvl="0"/>
            <a:r>
              <a:rPr lang="nl-BE" b="1" dirty="0" smtClean="0">
                <a:latin typeface="" pitchFamily="18"/>
              </a:rPr>
              <a:t>Electoraal en ideologisch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Het Vlaams platteland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5457" y="1435207"/>
            <a:ext cx="10515600" cy="4351338"/>
          </a:xfrm>
        </p:spPr>
        <p:txBody>
          <a:bodyPr/>
          <a:lstStyle/>
          <a:p>
            <a:pPr lvl="0"/>
            <a:r>
              <a:rPr lang="nl-BE" dirty="0" smtClean="0">
                <a:latin typeface="" pitchFamily="18"/>
              </a:rPr>
              <a:t>Electoraal en ideologisch</a:t>
            </a:r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845" y="2175918"/>
            <a:ext cx="79724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Woonpatronen</a:t>
            </a:r>
            <a:endParaRPr lang="nl-BE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176" y="1332465"/>
            <a:ext cx="2731977" cy="387653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846" y="1649349"/>
            <a:ext cx="64922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Snelle</a:t>
            </a:r>
            <a:r>
              <a:rPr lang="en-US" sz="2400" dirty="0" smtClean="0"/>
              <a:t> </a:t>
            </a:r>
            <a:r>
              <a:rPr lang="en-US" sz="2400" b="1" dirty="0" err="1" smtClean="0"/>
              <a:t>maatschappelijke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veranderingen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/>
              <a:t>continu</a:t>
            </a:r>
            <a:r>
              <a:rPr lang="en-US" sz="2400" dirty="0" smtClean="0"/>
              <a:t> </a:t>
            </a:r>
            <a:r>
              <a:rPr lang="en-US" sz="2400" dirty="0" err="1" smtClean="0"/>
              <a:t>veranderende</a:t>
            </a:r>
            <a:r>
              <a:rPr lang="en-US" sz="2400" dirty="0" smtClean="0"/>
              <a:t> </a:t>
            </a:r>
            <a:r>
              <a:rPr lang="en-US" sz="2400" dirty="0" err="1" smtClean="0"/>
              <a:t>vraag</a:t>
            </a:r>
            <a:r>
              <a:rPr lang="en-US" sz="2400" dirty="0" smtClean="0"/>
              <a:t> op de </a:t>
            </a:r>
            <a:r>
              <a:rPr lang="en-US" sz="2400" dirty="0" err="1" smtClean="0"/>
              <a:t>woningmarkt</a:t>
            </a: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/>
              <a:t>S</a:t>
            </a:r>
            <a:r>
              <a:rPr lang="en-US" sz="2400" dirty="0" err="1" smtClean="0"/>
              <a:t>panningsveld</a:t>
            </a:r>
            <a:r>
              <a:rPr lang="en-US" sz="2400" dirty="0" smtClean="0"/>
              <a:t>: </a:t>
            </a:r>
            <a:r>
              <a:rPr lang="en-US" sz="2400" b="1" dirty="0" err="1" smtClean="0"/>
              <a:t>vraag</a:t>
            </a:r>
            <a:r>
              <a:rPr lang="en-US" sz="2400" b="1" dirty="0" smtClean="0"/>
              <a:t> versus </a:t>
            </a:r>
            <a:r>
              <a:rPr lang="en-US" sz="2400" b="1" dirty="0" err="1" smtClean="0"/>
              <a:t>aanbod</a:t>
            </a:r>
            <a:r>
              <a:rPr lang="en-US" sz="2400" dirty="0" smtClean="0"/>
              <a:t> op </a:t>
            </a:r>
            <a:r>
              <a:rPr lang="en-US" sz="2400" dirty="0" err="1" smtClean="0"/>
              <a:t>historisch</a:t>
            </a:r>
            <a:r>
              <a:rPr lang="en-US" sz="2400" dirty="0" smtClean="0"/>
              <a:t> </a:t>
            </a:r>
            <a:r>
              <a:rPr lang="en-US" sz="2400" dirty="0" err="1" smtClean="0"/>
              <a:t>ontwikkelde</a:t>
            </a:r>
            <a:r>
              <a:rPr lang="en-US" sz="2400" dirty="0" smtClean="0"/>
              <a:t> (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langzaam</a:t>
            </a:r>
            <a:r>
              <a:rPr lang="en-US" sz="2400" dirty="0" smtClean="0"/>
              <a:t> </a:t>
            </a:r>
            <a:r>
              <a:rPr lang="en-US" sz="2400" dirty="0" err="1" smtClean="0"/>
              <a:t>veranderende</a:t>
            </a:r>
            <a:r>
              <a:rPr lang="en-US" sz="2400" dirty="0" smtClean="0"/>
              <a:t>) </a:t>
            </a:r>
            <a:r>
              <a:rPr lang="en-US" sz="2400" dirty="0" err="1" smtClean="0"/>
              <a:t>woningvoorraad</a:t>
            </a: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Zijn</a:t>
            </a:r>
            <a:r>
              <a:rPr lang="en-US" sz="2400" dirty="0" smtClean="0"/>
              <a:t> </a:t>
            </a:r>
            <a:r>
              <a:rPr lang="en-US" sz="2400" b="1" dirty="0" err="1" smtClean="0"/>
              <a:t>traditionele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woonpatronen</a:t>
            </a:r>
            <a:r>
              <a:rPr lang="en-US" sz="2400" b="1" dirty="0" smtClean="0"/>
              <a:t> </a:t>
            </a:r>
            <a:r>
              <a:rPr lang="en-US" sz="2400" dirty="0" smtClean="0"/>
              <a:t>nog </a:t>
            </a:r>
            <a:r>
              <a:rPr lang="en-US" sz="2400" dirty="0" err="1" smtClean="0"/>
              <a:t>langer</a:t>
            </a:r>
            <a:r>
              <a:rPr lang="en-US" sz="2400" dirty="0" smtClean="0"/>
              <a:t> </a:t>
            </a:r>
            <a:r>
              <a:rPr lang="en-US" sz="2400" dirty="0" err="1" smtClean="0"/>
              <a:t>houdbaar</a:t>
            </a:r>
            <a:r>
              <a:rPr lang="en-US" sz="2400" dirty="0" smtClean="0"/>
              <a:t> </a:t>
            </a:r>
            <a:r>
              <a:rPr lang="en-US" sz="2400" dirty="0" err="1" smtClean="0"/>
              <a:t>wanneer</a:t>
            </a:r>
            <a:r>
              <a:rPr lang="en-US" sz="2400" dirty="0" smtClean="0"/>
              <a:t> je </a:t>
            </a:r>
            <a:r>
              <a:rPr lang="en-US" sz="2400" dirty="0" err="1" smtClean="0"/>
              <a:t>kijkt</a:t>
            </a:r>
            <a:r>
              <a:rPr lang="en-US" sz="2400" dirty="0" smtClean="0"/>
              <a:t> </a:t>
            </a:r>
            <a:r>
              <a:rPr lang="en-US" sz="2400" dirty="0" err="1" smtClean="0"/>
              <a:t>naar</a:t>
            </a:r>
            <a:r>
              <a:rPr lang="en-US" sz="2400" dirty="0" smtClean="0"/>
              <a:t> </a:t>
            </a:r>
            <a:r>
              <a:rPr lang="en-US" sz="2400" dirty="0" err="1" smtClean="0"/>
              <a:t>hedendaagse</a:t>
            </a:r>
            <a:r>
              <a:rPr lang="en-US" sz="2400" dirty="0" smtClean="0"/>
              <a:t> trends?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16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Vlaamse</a:t>
            </a:r>
            <a:r>
              <a:rPr lang="en-US" b="1" dirty="0" smtClean="0"/>
              <a:t> </a:t>
            </a:r>
            <a:r>
              <a:rPr lang="en-US" b="1" dirty="0" err="1" smtClean="0"/>
              <a:t>verkaveling</a:t>
            </a:r>
            <a:endParaRPr lang="nl-BE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8" y="1690688"/>
            <a:ext cx="74541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36" y="2855838"/>
            <a:ext cx="4248250" cy="31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modernistische</a:t>
            </a:r>
            <a:r>
              <a:rPr lang="en-US" b="1" dirty="0" smtClean="0"/>
              <a:t> </a:t>
            </a:r>
            <a:r>
              <a:rPr lang="en-US" b="1" dirty="0" err="1" smtClean="0"/>
              <a:t>flatwijken</a:t>
            </a:r>
            <a:endParaRPr lang="nl-B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9" y="1533989"/>
            <a:ext cx="7514690" cy="5009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60" y="2346019"/>
            <a:ext cx="3985428" cy="29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Amerikaanse</a:t>
            </a:r>
            <a:r>
              <a:rPr lang="en-US" b="1" dirty="0" smtClean="0"/>
              <a:t> suburbs</a:t>
            </a:r>
            <a:endParaRPr lang="nl-B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" y="1568999"/>
            <a:ext cx="7664521" cy="509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87" y="3061698"/>
            <a:ext cx="4052986" cy="26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Woonpatronen</a:t>
            </a:r>
            <a:r>
              <a:rPr lang="en-US" b="1" dirty="0" smtClean="0"/>
              <a:t> (2)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35" y="2506662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 smtClean="0"/>
              <a:t>Woonpatronen</a:t>
            </a:r>
            <a:r>
              <a:rPr lang="en-US" dirty="0" smtClean="0"/>
              <a:t> </a:t>
            </a:r>
            <a:r>
              <a:rPr lang="en-US" dirty="0" err="1" smtClean="0"/>
              <a:t>benaderd</a:t>
            </a:r>
            <a:r>
              <a:rPr lang="en-US" dirty="0" smtClean="0"/>
              <a:t> </a:t>
            </a:r>
            <a:r>
              <a:rPr lang="en-US" dirty="0" err="1" smtClean="0"/>
              <a:t>vanuit</a:t>
            </a:r>
            <a:r>
              <a:rPr lang="en-US" dirty="0" smtClean="0"/>
              <a:t> </a:t>
            </a:r>
            <a:r>
              <a:rPr lang="en-US" dirty="0" err="1" smtClean="0"/>
              <a:t>verschillende</a:t>
            </a:r>
            <a:r>
              <a:rPr lang="en-US" dirty="0" smtClean="0"/>
              <a:t> </a:t>
            </a:r>
            <a:r>
              <a:rPr lang="en-US" dirty="0" err="1" smtClean="0"/>
              <a:t>invalshoeken</a:t>
            </a:r>
            <a:r>
              <a:rPr lang="en-US" dirty="0" smtClean="0"/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500" dirty="0" smtClean="0"/>
          </a:p>
          <a:p>
            <a:pPr lvl="1">
              <a:lnSpc>
                <a:spcPct val="100000"/>
              </a:lnSpc>
            </a:pPr>
            <a:r>
              <a:rPr lang="en-US" dirty="0" smtClean="0"/>
              <a:t>Is het </a:t>
            </a:r>
            <a:r>
              <a:rPr lang="en-US" dirty="0" err="1" smtClean="0"/>
              <a:t>nodig</a:t>
            </a:r>
            <a:r>
              <a:rPr lang="en-US" dirty="0" smtClean="0"/>
              <a:t> de </a:t>
            </a:r>
            <a:r>
              <a:rPr lang="en-US" b="1" dirty="0" err="1" smtClean="0"/>
              <a:t>stadsvlucht</a:t>
            </a:r>
            <a:r>
              <a:rPr lang="en-US" b="1" dirty="0" smtClean="0"/>
              <a:t> van </a:t>
            </a:r>
            <a:r>
              <a:rPr lang="en-US" b="1" dirty="0" err="1" smtClean="0"/>
              <a:t>jonge</a:t>
            </a:r>
            <a:r>
              <a:rPr lang="en-US" b="1" dirty="0" smtClean="0"/>
              <a:t> </a:t>
            </a:r>
            <a:r>
              <a:rPr lang="en-US" b="1" dirty="0" err="1" smtClean="0"/>
              <a:t>gezinnen</a:t>
            </a:r>
            <a:r>
              <a:rPr lang="en-US" b="1" dirty="0" smtClean="0"/>
              <a:t> </a:t>
            </a:r>
            <a:r>
              <a:rPr lang="en-US" dirty="0" err="1" smtClean="0"/>
              <a:t>tegen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gaan</a:t>
            </a:r>
            <a:r>
              <a:rPr lang="en-US" dirty="0" smtClean="0"/>
              <a:t>?</a:t>
            </a:r>
          </a:p>
          <a:p>
            <a:pPr lvl="1">
              <a:lnSpc>
                <a:spcPct val="100000"/>
              </a:lnSpc>
            </a:pPr>
            <a:r>
              <a:rPr lang="en-US" dirty="0" err="1" smtClean="0"/>
              <a:t>Bepaalt</a:t>
            </a:r>
            <a:r>
              <a:rPr lang="en-US" dirty="0" smtClean="0"/>
              <a:t> de </a:t>
            </a:r>
            <a:r>
              <a:rPr lang="en-US" b="1" dirty="0" err="1" smtClean="0"/>
              <a:t>vastgoedmakelaar</a:t>
            </a:r>
            <a:r>
              <a:rPr lang="en-US" b="1" dirty="0" smtClean="0"/>
              <a:t> of </a:t>
            </a:r>
            <a:r>
              <a:rPr lang="en-US" b="1" dirty="0" err="1" smtClean="0"/>
              <a:t>wijzelf</a:t>
            </a:r>
            <a:r>
              <a:rPr lang="en-US" b="1" dirty="0" smtClean="0"/>
              <a:t> </a:t>
            </a:r>
            <a:r>
              <a:rPr lang="en-US" dirty="0" err="1" smtClean="0"/>
              <a:t>waar</a:t>
            </a:r>
            <a:r>
              <a:rPr lang="en-US" dirty="0" smtClean="0"/>
              <a:t> we </a:t>
            </a:r>
            <a:r>
              <a:rPr lang="en-US" dirty="0" err="1" smtClean="0"/>
              <a:t>wonen</a:t>
            </a:r>
            <a:r>
              <a:rPr lang="en-US" dirty="0" smtClean="0"/>
              <a:t>?</a:t>
            </a:r>
          </a:p>
          <a:p>
            <a:pPr lvl="1">
              <a:lnSpc>
                <a:spcPct val="100000"/>
              </a:lnSpc>
            </a:pPr>
            <a:r>
              <a:rPr lang="en-US" dirty="0" err="1" smtClean="0"/>
              <a:t>Waarom</a:t>
            </a:r>
            <a:r>
              <a:rPr lang="en-US" dirty="0" smtClean="0"/>
              <a:t> </a:t>
            </a:r>
            <a:r>
              <a:rPr lang="en-US" dirty="0" err="1" smtClean="0"/>
              <a:t>worden</a:t>
            </a:r>
            <a:r>
              <a:rPr lang="en-US" dirty="0" smtClean="0"/>
              <a:t> </a:t>
            </a:r>
            <a:r>
              <a:rPr lang="en-US" dirty="0" err="1" smtClean="0"/>
              <a:t>gezinnen</a:t>
            </a:r>
            <a:r>
              <a:rPr lang="en-US" dirty="0" smtClean="0"/>
              <a:t> </a:t>
            </a:r>
            <a:r>
              <a:rPr lang="en-US" dirty="0" err="1" smtClean="0"/>
              <a:t>aangespoord</a:t>
            </a:r>
            <a:r>
              <a:rPr lang="en-US" dirty="0" smtClean="0"/>
              <a:t> om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b="1" dirty="0" err="1" smtClean="0"/>
              <a:t>kopen</a:t>
            </a:r>
            <a:r>
              <a:rPr lang="en-US" dirty="0" smtClean="0"/>
              <a:t>,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b="1" dirty="0" err="1" smtClean="0"/>
              <a:t>huren</a:t>
            </a:r>
            <a:r>
              <a:rPr lang="en-US" dirty="0" smtClean="0"/>
              <a:t>?</a:t>
            </a:r>
          </a:p>
          <a:p>
            <a:pPr lvl="1">
              <a:lnSpc>
                <a:spcPct val="100000"/>
              </a:lnSpc>
            </a:pPr>
            <a:r>
              <a:rPr lang="en-US" dirty="0" err="1" smtClean="0"/>
              <a:t>Waarom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 in </a:t>
            </a:r>
            <a:r>
              <a:rPr lang="en-US" dirty="0" err="1" smtClean="0"/>
              <a:t>stedelijke</a:t>
            </a:r>
            <a:r>
              <a:rPr lang="en-US" dirty="0" smtClean="0"/>
              <a:t> </a:t>
            </a:r>
            <a:r>
              <a:rPr lang="en-US" dirty="0" err="1" smtClean="0"/>
              <a:t>buurten</a:t>
            </a:r>
            <a:r>
              <a:rPr lang="en-US" dirty="0" smtClean="0"/>
              <a:t> </a:t>
            </a:r>
            <a:r>
              <a:rPr lang="en-US" b="1" dirty="0" err="1" smtClean="0"/>
              <a:t>sociale</a:t>
            </a:r>
            <a:r>
              <a:rPr lang="en-US" b="1" dirty="0" smtClean="0"/>
              <a:t> mix </a:t>
            </a:r>
            <a:r>
              <a:rPr lang="en-US" dirty="0" err="1" smtClean="0"/>
              <a:t>nagestreefd</a:t>
            </a:r>
            <a:r>
              <a:rPr lang="en-US" dirty="0" smtClean="0"/>
              <a:t>?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wie</a:t>
            </a:r>
            <a:r>
              <a:rPr lang="en-US" dirty="0" smtClean="0"/>
              <a:t> is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wenselijk</a:t>
            </a:r>
            <a:r>
              <a:rPr lang="en-US" dirty="0" smtClean="0"/>
              <a:t>? </a:t>
            </a:r>
            <a:r>
              <a:rPr lang="en-US" dirty="0" err="1" smtClean="0"/>
              <a:t>Willen</a:t>
            </a:r>
            <a:r>
              <a:rPr lang="en-US" dirty="0" smtClean="0"/>
              <a:t> </a:t>
            </a:r>
            <a:r>
              <a:rPr lang="en-US" dirty="0" err="1" smtClean="0"/>
              <a:t>mensen</a:t>
            </a:r>
            <a:r>
              <a:rPr lang="en-US" dirty="0" smtClean="0"/>
              <a:t> </a:t>
            </a:r>
            <a:r>
              <a:rPr lang="en-US" dirty="0" err="1" smtClean="0"/>
              <a:t>juist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liever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soortgenoten</a:t>
            </a:r>
            <a:r>
              <a:rPr lang="en-US" dirty="0" smtClean="0"/>
              <a:t> </a:t>
            </a:r>
            <a:r>
              <a:rPr lang="en-US" dirty="0" err="1" smtClean="0"/>
              <a:t>wonen</a:t>
            </a:r>
            <a:r>
              <a:rPr lang="en-US" dirty="0" smtClean="0"/>
              <a:t>?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Wat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voor</a:t>
            </a:r>
            <a:r>
              <a:rPr lang="en-US" dirty="0" smtClean="0"/>
              <a:t>-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nadelen</a:t>
            </a:r>
            <a:r>
              <a:rPr lang="en-US" dirty="0" smtClean="0"/>
              <a:t> van </a:t>
            </a:r>
            <a:r>
              <a:rPr lang="en-US" b="1" dirty="0" err="1" smtClean="0"/>
              <a:t>collectieve</a:t>
            </a:r>
            <a:r>
              <a:rPr lang="en-US" b="1" dirty="0" smtClean="0"/>
              <a:t> </a:t>
            </a:r>
            <a:r>
              <a:rPr lang="en-US" b="1" dirty="0" err="1" smtClean="0"/>
              <a:t>woonvormen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742" y="283422"/>
            <a:ext cx="3017058" cy="2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Mobiliteitstransities</a:t>
            </a:r>
            <a:endParaRPr lang="nl-B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890" y="1469205"/>
            <a:ext cx="2783734" cy="3937196"/>
          </a:xfrm>
        </p:spPr>
      </p:pic>
      <p:sp>
        <p:nvSpPr>
          <p:cNvPr id="8" name="TextBox 7"/>
          <p:cNvSpPr txBox="1"/>
          <p:nvPr/>
        </p:nvSpPr>
        <p:spPr>
          <a:xfrm>
            <a:off x="838200" y="1690688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Belangrijke</a:t>
            </a:r>
            <a:r>
              <a:rPr lang="en-US" sz="2400" dirty="0" smtClean="0"/>
              <a:t> </a:t>
            </a:r>
            <a:r>
              <a:rPr lang="en-US" sz="2400" dirty="0" err="1" smtClean="0"/>
              <a:t>gevolgen</a:t>
            </a:r>
            <a:r>
              <a:rPr lang="en-US" sz="2400" dirty="0"/>
              <a:t>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CO2-uitstoot</a:t>
            </a:r>
            <a:r>
              <a:rPr lang="en-US" sz="2400" dirty="0"/>
              <a:t> </a:t>
            </a:r>
            <a:r>
              <a:rPr lang="en-US" sz="2400" dirty="0" err="1"/>
              <a:t>transportsector</a:t>
            </a:r>
            <a:r>
              <a:rPr lang="en-US" sz="2400" dirty="0"/>
              <a:t> in </a:t>
            </a:r>
            <a:r>
              <a:rPr lang="en-US" sz="2400" dirty="0" err="1"/>
              <a:t>België</a:t>
            </a:r>
            <a:r>
              <a:rPr lang="en-US" sz="2400" dirty="0"/>
              <a:t> </a:t>
            </a:r>
            <a:r>
              <a:rPr lang="en-US" sz="2400" dirty="0" err="1"/>
              <a:t>onevenredig</a:t>
            </a:r>
            <a:r>
              <a:rPr lang="en-US" sz="2400" dirty="0"/>
              <a:t> </a:t>
            </a:r>
            <a:r>
              <a:rPr lang="en-US" sz="2400" dirty="0" err="1" smtClean="0"/>
              <a:t>hoog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Wereldwijd</a:t>
            </a:r>
            <a:r>
              <a:rPr lang="en-US" sz="2400" dirty="0" smtClean="0"/>
              <a:t> </a:t>
            </a:r>
            <a:r>
              <a:rPr lang="en-US" sz="2400" dirty="0" err="1" smtClean="0"/>
              <a:t>probleem</a:t>
            </a:r>
            <a:r>
              <a:rPr lang="en-US" sz="2400" dirty="0" smtClean="0"/>
              <a:t>: wat </a:t>
            </a:r>
            <a:r>
              <a:rPr lang="en-US" sz="2400" dirty="0" err="1" smtClean="0"/>
              <a:t>als</a:t>
            </a:r>
            <a:r>
              <a:rPr lang="en-US" sz="2400" dirty="0" smtClean="0"/>
              <a:t> </a:t>
            </a:r>
            <a:r>
              <a:rPr lang="en-US" sz="2400" dirty="0" err="1" smtClean="0"/>
              <a:t>autogebruik</a:t>
            </a:r>
            <a:r>
              <a:rPr lang="en-US" sz="2400" dirty="0" smtClean="0"/>
              <a:t> in India </a:t>
            </a:r>
            <a:r>
              <a:rPr lang="en-US" sz="2400" dirty="0" err="1" smtClean="0"/>
              <a:t>en</a:t>
            </a:r>
            <a:r>
              <a:rPr lang="en-US" sz="2400" dirty="0" smtClean="0"/>
              <a:t> China op Westers </a:t>
            </a:r>
            <a:r>
              <a:rPr lang="en-US" sz="2400" dirty="0" err="1" smtClean="0"/>
              <a:t>niveau</a:t>
            </a:r>
            <a:r>
              <a:rPr lang="en-US" sz="2400" dirty="0" smtClean="0"/>
              <a:t> </a:t>
            </a:r>
            <a:r>
              <a:rPr lang="en-US" sz="2400" dirty="0" err="1" smtClean="0"/>
              <a:t>komt</a:t>
            </a:r>
            <a:r>
              <a:rPr lang="en-US" sz="2400" dirty="0" smtClean="0"/>
              <a:t>?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OECD: </a:t>
            </a:r>
            <a:r>
              <a:rPr lang="en-US" sz="2400" dirty="0" err="1" smtClean="0"/>
              <a:t>Huidige</a:t>
            </a:r>
            <a:r>
              <a:rPr lang="en-US" sz="2400" dirty="0" smtClean="0"/>
              <a:t> </a:t>
            </a:r>
            <a:r>
              <a:rPr lang="en-US" sz="2400" dirty="0" err="1" smtClean="0"/>
              <a:t>mobiliteitssysteem</a:t>
            </a:r>
            <a:r>
              <a:rPr lang="en-US" sz="2400" dirty="0" smtClean="0"/>
              <a:t> </a:t>
            </a:r>
            <a:r>
              <a:rPr lang="en-US" sz="2400" dirty="0" err="1"/>
              <a:t>niet</a:t>
            </a:r>
            <a:r>
              <a:rPr lang="en-US" sz="2400" dirty="0"/>
              <a:t> </a:t>
            </a:r>
            <a:r>
              <a:rPr lang="en-US" sz="2400" dirty="0" err="1"/>
              <a:t>langer</a:t>
            </a:r>
            <a:r>
              <a:rPr lang="en-US" sz="2400" dirty="0"/>
              <a:t> </a:t>
            </a:r>
            <a:r>
              <a:rPr lang="en-US" sz="2400" dirty="0" err="1"/>
              <a:t>houdbaar</a:t>
            </a:r>
            <a:r>
              <a:rPr lang="en-US" sz="2400" dirty="0"/>
              <a:t> – </a:t>
            </a:r>
            <a:r>
              <a:rPr lang="en-US" sz="2400" b="1" dirty="0" err="1"/>
              <a:t>duurzamere</a:t>
            </a:r>
            <a:r>
              <a:rPr lang="en-US" sz="2400" b="1" dirty="0"/>
              <a:t> </a:t>
            </a:r>
            <a:r>
              <a:rPr lang="en-US" sz="2400" b="1" dirty="0" err="1"/>
              <a:t>consumptie</a:t>
            </a:r>
            <a:r>
              <a:rPr lang="en-US" sz="2400" b="1" dirty="0"/>
              <a:t> </a:t>
            </a:r>
            <a:r>
              <a:rPr lang="en-US" sz="2400" dirty="0" err="1"/>
              <a:t>noodzakelijk</a:t>
            </a:r>
            <a:r>
              <a:rPr lang="en-US" sz="2400" dirty="0" smtClean="0"/>
              <a:t>!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Hoe </a:t>
            </a:r>
            <a:r>
              <a:rPr lang="en-US" sz="2400" dirty="0" err="1"/>
              <a:t>zou</a:t>
            </a:r>
            <a:r>
              <a:rPr lang="en-US" sz="2400" dirty="0"/>
              <a:t> de </a:t>
            </a:r>
            <a:r>
              <a:rPr lang="en-US" sz="2400" b="1" dirty="0" err="1"/>
              <a:t>toekomstige</a:t>
            </a:r>
            <a:r>
              <a:rPr lang="en-US" sz="2400" b="1" dirty="0"/>
              <a:t> </a:t>
            </a:r>
            <a:r>
              <a:rPr lang="en-US" sz="2400" b="1" dirty="0" err="1"/>
              <a:t>mobiliteit</a:t>
            </a:r>
            <a:r>
              <a:rPr lang="en-US" sz="2400" b="1" dirty="0"/>
              <a:t> </a:t>
            </a:r>
            <a:r>
              <a:rPr lang="en-US" sz="2400" dirty="0"/>
              <a:t>in Nederland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België</a:t>
            </a:r>
            <a:r>
              <a:rPr lang="en-US" sz="2400" dirty="0" smtClean="0"/>
              <a:t> </a:t>
            </a:r>
            <a:r>
              <a:rPr lang="en-US" sz="2400" dirty="0" err="1"/>
              <a:t>eruit</a:t>
            </a:r>
            <a:r>
              <a:rPr lang="en-US" sz="2400" dirty="0"/>
              <a:t> </a:t>
            </a:r>
            <a:r>
              <a:rPr lang="en-US" sz="2400" dirty="0" err="1"/>
              <a:t>zien</a:t>
            </a:r>
            <a:r>
              <a:rPr lang="en-US" sz="2400" dirty="0"/>
              <a:t>?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5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32" y="1711039"/>
            <a:ext cx="7582328" cy="5054885"/>
          </a:xfrm>
        </p:spPr>
      </p:pic>
      <p:sp>
        <p:nvSpPr>
          <p:cNvPr id="5" name="TextBox 4"/>
          <p:cNvSpPr txBox="1"/>
          <p:nvPr/>
        </p:nvSpPr>
        <p:spPr>
          <a:xfrm>
            <a:off x="1089061" y="339047"/>
            <a:ext cx="875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‘</a:t>
            </a:r>
            <a:r>
              <a:rPr lang="en-US" sz="3600" b="1" dirty="0" err="1" smtClean="0"/>
              <a:t>Een</a:t>
            </a:r>
            <a:r>
              <a:rPr lang="en-US" sz="3600" b="1" dirty="0" smtClean="0"/>
              <a:t> auto </a:t>
            </a:r>
            <a:r>
              <a:rPr lang="en-US" sz="3600" b="1" dirty="0" err="1" smtClean="0"/>
              <a:t>vreet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ruimte</a:t>
            </a:r>
            <a:r>
              <a:rPr lang="en-US" sz="3600" b="1" dirty="0" smtClean="0"/>
              <a:t>’ – </a:t>
            </a:r>
            <a:r>
              <a:rPr lang="en-US" sz="3600" b="1" dirty="0" err="1" smtClean="0"/>
              <a:t>Fietsactivisten</a:t>
            </a:r>
            <a:r>
              <a:rPr lang="en-US" sz="3600" b="1" dirty="0" smtClean="0"/>
              <a:t> in Riga, </a:t>
            </a:r>
            <a:r>
              <a:rPr lang="en-US" sz="3600" b="1" dirty="0" err="1" smtClean="0"/>
              <a:t>Letland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Neemt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autobezit</a:t>
            </a:r>
            <a:r>
              <a:rPr lang="en-US" sz="3600" b="1" dirty="0" smtClean="0"/>
              <a:t> in </a:t>
            </a:r>
            <a:r>
              <a:rPr lang="en-US" sz="3600" b="1" dirty="0" err="1" smtClean="0"/>
              <a:t>steden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af</a:t>
            </a:r>
            <a:r>
              <a:rPr lang="en-US" sz="3600" b="1" dirty="0" smtClean="0"/>
              <a:t>?</a:t>
            </a:r>
            <a:endParaRPr lang="nl-BE" sz="3600" b="1" dirty="0"/>
          </a:p>
        </p:txBody>
      </p:sp>
    </p:spTree>
    <p:extLst>
      <p:ext uri="{BB962C8B-B14F-4D97-AF65-F5344CB8AC3E}">
        <p14:creationId xmlns:p14="http://schemas.microsoft.com/office/powerpoint/2010/main" val="9640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Imagoverandering</a:t>
            </a:r>
            <a:r>
              <a:rPr lang="en-US" dirty="0" smtClean="0"/>
              <a:t>?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54" y="0"/>
            <a:ext cx="4162746" cy="4162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63" y="3791164"/>
            <a:ext cx="4401737" cy="2936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1" y="1640878"/>
            <a:ext cx="7493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109"/>
            <a:ext cx="10515600" cy="1325563"/>
          </a:xfrm>
        </p:spPr>
        <p:txBody>
          <a:bodyPr/>
          <a:lstStyle/>
          <a:p>
            <a:r>
              <a:rPr lang="en-US" b="1" dirty="0" err="1" smtClean="0"/>
              <a:t>Structuur</a:t>
            </a:r>
            <a:r>
              <a:rPr lang="en-US" b="1" dirty="0" smtClean="0"/>
              <a:t> </a:t>
            </a:r>
            <a:r>
              <a:rPr lang="en-US" b="1" dirty="0" err="1" smtClean="0"/>
              <a:t>presentatie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59881"/>
            <a:ext cx="10515600" cy="4351338"/>
          </a:xfrm>
        </p:spPr>
        <p:txBody>
          <a:bodyPr/>
          <a:lstStyle/>
          <a:p>
            <a:r>
              <a:rPr lang="en-US" dirty="0" err="1" smtClean="0"/>
              <a:t>Introductie</a:t>
            </a:r>
            <a:r>
              <a:rPr lang="en-US" dirty="0" smtClean="0"/>
              <a:t> AGORA Magazine</a:t>
            </a:r>
          </a:p>
          <a:p>
            <a:r>
              <a:rPr lang="en-US" dirty="0" err="1" smtClean="0"/>
              <a:t>Thema</a:t>
            </a:r>
            <a:r>
              <a:rPr lang="en-US" dirty="0" smtClean="0"/>
              <a:t>: Het </a:t>
            </a:r>
            <a:r>
              <a:rPr lang="en-US" dirty="0" err="1" smtClean="0"/>
              <a:t>Vlaamse</a:t>
            </a:r>
            <a:r>
              <a:rPr lang="en-US" dirty="0" smtClean="0"/>
              <a:t> platteland</a:t>
            </a:r>
          </a:p>
          <a:p>
            <a:r>
              <a:rPr lang="en-US" dirty="0" err="1" smtClean="0"/>
              <a:t>Thema</a:t>
            </a:r>
            <a:r>
              <a:rPr lang="en-US" dirty="0" smtClean="0"/>
              <a:t>: </a:t>
            </a:r>
            <a:r>
              <a:rPr lang="en-US" dirty="0" err="1" smtClean="0"/>
              <a:t>Woonpatronen</a:t>
            </a:r>
            <a:endParaRPr lang="en-US" dirty="0" smtClean="0"/>
          </a:p>
          <a:p>
            <a:r>
              <a:rPr lang="en-US" dirty="0" err="1" smtClean="0"/>
              <a:t>Thema</a:t>
            </a:r>
            <a:r>
              <a:rPr lang="en-US" dirty="0" smtClean="0"/>
              <a:t>: </a:t>
            </a:r>
            <a:r>
              <a:rPr lang="en-US" dirty="0" err="1" smtClean="0"/>
              <a:t>Mobiliteitstransities</a:t>
            </a:r>
            <a:endParaRPr lang="en-US" dirty="0" smtClean="0"/>
          </a:p>
          <a:p>
            <a:r>
              <a:rPr lang="en-US" dirty="0" err="1" smtClean="0"/>
              <a:t>Aankondiging</a:t>
            </a:r>
            <a:r>
              <a:rPr lang="en-US" dirty="0" smtClean="0"/>
              <a:t> </a:t>
            </a:r>
            <a:r>
              <a:rPr lang="en-US" dirty="0" err="1" smtClean="0"/>
              <a:t>thema</a:t>
            </a:r>
            <a:r>
              <a:rPr lang="en-US" dirty="0" smtClean="0"/>
              <a:t> </a:t>
            </a:r>
            <a:r>
              <a:rPr lang="en-US" dirty="0" err="1" smtClean="0"/>
              <a:t>Onderwijs</a:t>
            </a:r>
            <a:endParaRPr lang="en-US" dirty="0" smtClean="0"/>
          </a:p>
          <a:p>
            <a:r>
              <a:rPr lang="en-US" dirty="0" err="1" smtClean="0"/>
              <a:t>Vragen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de </a:t>
            </a:r>
            <a:r>
              <a:rPr lang="en-US" dirty="0" err="1" smtClean="0"/>
              <a:t>zaal</a:t>
            </a:r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24" y="1400193"/>
            <a:ext cx="2926463" cy="41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5" y="2152828"/>
            <a:ext cx="7311714" cy="41128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87" y="3058560"/>
            <a:ext cx="4267200" cy="355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6593" y="534256"/>
            <a:ext cx="9678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Co-</a:t>
            </a:r>
            <a:r>
              <a:rPr lang="en-US" sz="4400" b="1" dirty="0" err="1" smtClean="0"/>
              <a:t>modaliteit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en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reizigersinformatie</a:t>
            </a:r>
            <a:r>
              <a:rPr lang="en-US" sz="4400" b="1" dirty="0" smtClean="0"/>
              <a:t> </a:t>
            </a:r>
            <a:endParaRPr lang="nl-BE" sz="4400" b="1" dirty="0"/>
          </a:p>
        </p:txBody>
      </p:sp>
    </p:spTree>
    <p:extLst>
      <p:ext uri="{BB962C8B-B14F-4D97-AF65-F5344CB8AC3E}">
        <p14:creationId xmlns:p14="http://schemas.microsoft.com/office/powerpoint/2010/main" val="425768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Smog in </a:t>
            </a:r>
            <a:r>
              <a:rPr lang="en-US" b="1" dirty="0" err="1" smtClean="0"/>
              <a:t>wereldsteden</a:t>
            </a:r>
            <a:endParaRPr lang="nl-B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" y="1608526"/>
            <a:ext cx="7550008" cy="4924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08" y="2868736"/>
            <a:ext cx="4286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Pro- versus contra NMBS </a:t>
            </a:r>
            <a:r>
              <a:rPr lang="en-US" b="1" dirty="0" err="1" smtClean="0"/>
              <a:t>reclame</a:t>
            </a:r>
            <a:endParaRPr lang="nl-BE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3276600"/>
            <a:ext cx="638175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492"/>
            <a:ext cx="6441897" cy="24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Mobiliteitstransities</a:t>
            </a:r>
            <a:r>
              <a:rPr lang="en-US" b="1" dirty="0" smtClean="0"/>
              <a:t> (2)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959" y="2949988"/>
            <a:ext cx="10515600" cy="4351338"/>
          </a:xfrm>
        </p:spPr>
        <p:txBody>
          <a:bodyPr/>
          <a:lstStyle/>
          <a:p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b="1" dirty="0" err="1"/>
              <a:t>technologie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de </a:t>
            </a:r>
            <a:r>
              <a:rPr lang="en-US" dirty="0" err="1"/>
              <a:t>oplossing</a:t>
            </a:r>
            <a:r>
              <a:rPr lang="en-US" dirty="0"/>
              <a:t>, of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</a:t>
            </a:r>
          </a:p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b="1" dirty="0" err="1"/>
              <a:t>steden</a:t>
            </a:r>
            <a:r>
              <a:rPr lang="en-US" dirty="0"/>
              <a:t> de </a:t>
            </a:r>
            <a:r>
              <a:rPr lang="en-US" dirty="0" err="1"/>
              <a:t>redding</a:t>
            </a:r>
            <a:r>
              <a:rPr lang="en-US" dirty="0"/>
              <a:t> of </a:t>
            </a:r>
            <a:r>
              <a:rPr lang="en-US" dirty="0" err="1"/>
              <a:t>juist</a:t>
            </a:r>
            <a:r>
              <a:rPr lang="en-US" dirty="0"/>
              <a:t> het </a:t>
            </a:r>
            <a:r>
              <a:rPr lang="en-US" dirty="0" err="1"/>
              <a:t>gevaar</a:t>
            </a:r>
            <a:r>
              <a:rPr lang="en-US" dirty="0"/>
              <a:t>?</a:t>
            </a:r>
          </a:p>
          <a:p>
            <a:r>
              <a:rPr lang="en-US" dirty="0" err="1"/>
              <a:t>Beukt</a:t>
            </a:r>
            <a:r>
              <a:rPr lang="en-US" dirty="0"/>
              <a:t> het </a:t>
            </a:r>
            <a:r>
              <a:rPr lang="en-US" b="1" dirty="0" err="1"/>
              <a:t>automobilisme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haar</a:t>
            </a:r>
            <a:r>
              <a:rPr lang="en-US" dirty="0"/>
              <a:t> </a:t>
            </a:r>
            <a:r>
              <a:rPr lang="en-US" b="1" dirty="0" err="1"/>
              <a:t>grenzen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?</a:t>
            </a:r>
          </a:p>
          <a:p>
            <a:r>
              <a:rPr lang="en-US" dirty="0"/>
              <a:t>Wat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b="1" dirty="0" err="1"/>
              <a:t>belangen</a:t>
            </a:r>
            <a:r>
              <a:rPr lang="en-US" dirty="0"/>
              <a:t> in </a:t>
            </a:r>
            <a:r>
              <a:rPr lang="en-US" dirty="0" err="1" smtClean="0"/>
              <a:t>mobiliteitsvraagstukken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Hoe </a:t>
            </a:r>
            <a:r>
              <a:rPr lang="en-US" dirty="0" err="1"/>
              <a:t>krijgen</a:t>
            </a:r>
            <a:r>
              <a:rPr lang="en-US" dirty="0"/>
              <a:t> we </a:t>
            </a:r>
            <a:r>
              <a:rPr lang="en-US" dirty="0" err="1"/>
              <a:t>benodigde</a:t>
            </a:r>
            <a:r>
              <a:rPr lang="en-US" dirty="0"/>
              <a:t> </a:t>
            </a:r>
            <a:r>
              <a:rPr lang="en-US" dirty="0" err="1"/>
              <a:t>mobiliteitstransities</a:t>
            </a:r>
            <a:r>
              <a:rPr lang="en-US" dirty="0"/>
              <a:t> op de </a:t>
            </a:r>
            <a:r>
              <a:rPr lang="en-US" b="1" dirty="0"/>
              <a:t>agenda</a:t>
            </a:r>
            <a:r>
              <a:rPr lang="en-US" dirty="0"/>
              <a:t>?</a:t>
            </a:r>
            <a:endParaRPr lang="nl-BE" dirty="0"/>
          </a:p>
          <a:p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26" y="259044"/>
            <a:ext cx="4690581" cy="25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Voorproefje</a:t>
            </a:r>
            <a:r>
              <a:rPr lang="en-US" b="1" dirty="0" smtClean="0"/>
              <a:t> 2016-2: </a:t>
            </a:r>
            <a:r>
              <a:rPr lang="en-US" b="1" dirty="0" err="1" smtClean="0"/>
              <a:t>Onderwijs</a:t>
            </a:r>
            <a:endParaRPr lang="nl-B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nl-BE" b="1" dirty="0" smtClean="0"/>
              <a:t>Wat </a:t>
            </a:r>
            <a:r>
              <a:rPr lang="nl-BE" b="1" dirty="0"/>
              <a:t>heeft aardrijkskunde te bieden aan leerlingen vandaag en de burgers </a:t>
            </a:r>
            <a:r>
              <a:rPr lang="nl-BE" b="1" dirty="0" smtClean="0"/>
              <a:t>van morgen</a:t>
            </a:r>
            <a:r>
              <a:rPr lang="nl-BE" b="1" dirty="0"/>
              <a:t>?</a:t>
            </a:r>
          </a:p>
          <a:p>
            <a:pPr lvl="1">
              <a:lnSpc>
                <a:spcPct val="150000"/>
              </a:lnSpc>
            </a:pPr>
            <a:r>
              <a:rPr lang="nl-BE" dirty="0" smtClean="0"/>
              <a:t>Recente ontwikkelingen:</a:t>
            </a:r>
          </a:p>
          <a:p>
            <a:pPr lvl="2">
              <a:lnSpc>
                <a:spcPct val="150000"/>
              </a:lnSpc>
            </a:pPr>
            <a:r>
              <a:rPr lang="nl-BE" dirty="0" smtClean="0"/>
              <a:t>Aardrijkskunde samenvoegen met andere wetenschapsvakken?</a:t>
            </a:r>
          </a:p>
          <a:p>
            <a:pPr lvl="2">
              <a:lnSpc>
                <a:spcPct val="150000"/>
              </a:lnSpc>
            </a:pPr>
            <a:r>
              <a:rPr lang="nl-BE" dirty="0" err="1" smtClean="0"/>
              <a:t>Quid</a:t>
            </a:r>
            <a:r>
              <a:rPr lang="nl-BE" dirty="0" smtClean="0"/>
              <a:t> geografie?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“</a:t>
            </a:r>
            <a:r>
              <a:rPr lang="en-US" dirty="0" err="1" smtClean="0"/>
              <a:t>Welke</a:t>
            </a:r>
            <a:r>
              <a:rPr lang="en-US" dirty="0" smtClean="0"/>
              <a:t> </a:t>
            </a:r>
            <a:r>
              <a:rPr lang="en-US" dirty="0" err="1" smtClean="0"/>
              <a:t>toekomst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aardrijkskundeonderwijs</a:t>
            </a:r>
            <a:r>
              <a:rPr lang="en-US" dirty="0" smtClean="0"/>
              <a:t> in </a:t>
            </a:r>
            <a:r>
              <a:rPr lang="en-US" dirty="0" err="1" smtClean="0"/>
              <a:t>Vlaanderen</a:t>
            </a:r>
            <a:r>
              <a:rPr lang="en-US" dirty="0" smtClean="0"/>
              <a:t>?”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Nederland: </a:t>
            </a:r>
            <a:r>
              <a:rPr lang="en-US" dirty="0" err="1" smtClean="0"/>
              <a:t>terugblik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vooruitblik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58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Voorproefje</a:t>
            </a:r>
            <a:r>
              <a:rPr lang="en-US" b="1" dirty="0" smtClean="0"/>
              <a:t> 2016-2: </a:t>
            </a:r>
            <a:r>
              <a:rPr lang="en-US" b="1" dirty="0" err="1" smtClean="0"/>
              <a:t>Onderwijs</a:t>
            </a:r>
            <a:endParaRPr lang="nl-B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079" y="1825560"/>
            <a:ext cx="7864131" cy="460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BE" dirty="0"/>
              <a:t>Interview met </a:t>
            </a:r>
            <a:r>
              <a:rPr lang="nl-BE" b="1" dirty="0"/>
              <a:t>Hans van Ginkel </a:t>
            </a:r>
            <a:r>
              <a:rPr lang="nl-BE" dirty="0"/>
              <a:t>en </a:t>
            </a:r>
            <a:r>
              <a:rPr lang="nl-BE" b="1" dirty="0"/>
              <a:t>Rob van der </a:t>
            </a:r>
            <a:r>
              <a:rPr lang="nl-BE" b="1" dirty="0" smtClean="0"/>
              <a:t>Vaart </a:t>
            </a:r>
            <a:r>
              <a:rPr lang="nl-BE" dirty="0" smtClean="0"/>
              <a:t>(Universiteit Utrecht)</a:t>
            </a:r>
          </a:p>
          <a:p>
            <a:pPr lvl="0"/>
            <a:endParaRPr lang="en-US" dirty="0"/>
          </a:p>
          <a:p>
            <a:pPr marL="0" indent="0">
              <a:buNone/>
            </a:pPr>
            <a:r>
              <a:rPr lang="nl-BE" dirty="0"/>
              <a:t>“Geen enkel ander vak legt relaties die zo relevant zijn voor </a:t>
            </a:r>
            <a:r>
              <a:rPr lang="nl-BE" dirty="0" smtClean="0"/>
              <a:t>het vormen </a:t>
            </a:r>
            <a:r>
              <a:rPr lang="nl-BE" dirty="0"/>
              <a:t>van wereldbeeld en kritisch nadenken</a:t>
            </a:r>
            <a:r>
              <a:rPr lang="nl-BE" dirty="0" smtClean="0"/>
              <a:t>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Hoe </a:t>
            </a:r>
            <a:r>
              <a:rPr lang="en-US" dirty="0" err="1" smtClean="0"/>
              <a:t>implementeren</a:t>
            </a:r>
            <a:r>
              <a:rPr lang="en-US" dirty="0" smtClean="0"/>
              <a:t> in </a:t>
            </a:r>
            <a:r>
              <a:rPr lang="en-US" dirty="0" err="1" smtClean="0"/>
              <a:t>beleid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onderwijs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/>
              <a:t>Systeemdenken</a:t>
            </a:r>
            <a:r>
              <a:rPr lang="en-US" dirty="0"/>
              <a:t> in het </a:t>
            </a:r>
            <a:r>
              <a:rPr lang="en-US" dirty="0" err="1"/>
              <a:t>onderwijs</a:t>
            </a:r>
            <a:r>
              <a:rPr lang="en-US" dirty="0"/>
              <a:t> (</a:t>
            </a:r>
            <a:r>
              <a:rPr lang="en-US" dirty="0" err="1"/>
              <a:t>Marjolein</a:t>
            </a:r>
            <a:r>
              <a:rPr lang="en-US" dirty="0"/>
              <a:t> Cox)</a:t>
            </a:r>
          </a:p>
          <a:p>
            <a:pPr lvl="1"/>
            <a:r>
              <a:rPr lang="en-US" dirty="0" err="1"/>
              <a:t>Wereldburgerschap</a:t>
            </a:r>
            <a:r>
              <a:rPr lang="en-US" dirty="0"/>
              <a:t> (Tine </a:t>
            </a:r>
            <a:r>
              <a:rPr lang="en-US" dirty="0" err="1"/>
              <a:t>Beneker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nl-BE" dirty="0"/>
          </a:p>
          <a:p>
            <a:pPr marL="0" lv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098" name="Picture 2" descr="http://www.artiest.nu/wp-content/uploads/2012/02/prof.-dr.-hans-van-ginkel-spreker-gastspreker-boeken-15953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417" y="754034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ub.uu.nl/sites/default/files/legacy/images/vd-vaar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t="-813" r="31172" b="-2772"/>
          <a:stretch/>
        </p:blipFill>
        <p:spPr bwMode="auto">
          <a:xfrm>
            <a:off x="9408417" y="3375252"/>
            <a:ext cx="2321959" cy="24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Voorproefje</a:t>
            </a:r>
            <a:r>
              <a:rPr lang="en-US" b="1" dirty="0" smtClean="0"/>
              <a:t> 2016-2: </a:t>
            </a:r>
            <a:r>
              <a:rPr lang="en-US" b="1" dirty="0" err="1" smtClean="0"/>
              <a:t>Onderwijs</a:t>
            </a:r>
            <a:endParaRPr lang="nl-B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079" y="1825560"/>
            <a:ext cx="9302513" cy="403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dirty="0" err="1" smtClean="0"/>
              <a:t>Systeemdenken</a:t>
            </a:r>
            <a:r>
              <a:rPr lang="en-US" dirty="0" smtClean="0"/>
              <a:t>: </a:t>
            </a:r>
            <a:r>
              <a:rPr lang="en-US" dirty="0" err="1" smtClean="0"/>
              <a:t>actuele</a:t>
            </a:r>
            <a:r>
              <a:rPr lang="en-US" dirty="0" smtClean="0"/>
              <a:t> </a:t>
            </a:r>
            <a:r>
              <a:rPr lang="en-US" dirty="0" err="1" smtClean="0"/>
              <a:t>vraagstukken</a:t>
            </a:r>
            <a:r>
              <a:rPr lang="en-US" dirty="0" smtClean="0"/>
              <a:t> in de les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146" name="Picture 2" descr="http://static1.hln.be/static/photo/2009/3/13/7/media_xl_23783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812267"/>
            <a:ext cx="44577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newschool.edu/uploadedImages/Climate_Change/content/climate-change-h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85" y="2839513"/>
            <a:ext cx="5372595" cy="302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1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250" y="98949"/>
            <a:ext cx="10515600" cy="1325563"/>
          </a:xfrm>
        </p:spPr>
        <p:txBody>
          <a:bodyPr/>
          <a:lstStyle/>
          <a:p>
            <a:r>
              <a:rPr lang="en-US" b="1" dirty="0" err="1" smtClean="0"/>
              <a:t>Vragen</a:t>
            </a:r>
            <a:r>
              <a:rPr lang="en-US" b="1" dirty="0" smtClean="0"/>
              <a:t>?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103" y="4311066"/>
            <a:ext cx="10515600" cy="3580999"/>
          </a:xfrm>
        </p:spPr>
        <p:txBody>
          <a:bodyPr/>
          <a:lstStyle/>
          <a:p>
            <a:r>
              <a:rPr lang="en-US" dirty="0" err="1" smtClean="0"/>
              <a:t>Geinteresseerd</a:t>
            </a:r>
            <a:r>
              <a:rPr lang="en-US" dirty="0" smtClean="0"/>
              <a:t> </a:t>
            </a:r>
            <a:r>
              <a:rPr lang="en-US" dirty="0" err="1" smtClean="0"/>
              <a:t>geraakt</a:t>
            </a:r>
            <a:r>
              <a:rPr lang="en-US" dirty="0" smtClean="0"/>
              <a:t>? Word </a:t>
            </a:r>
            <a:r>
              <a:rPr lang="en-US" dirty="0" err="1" smtClean="0"/>
              <a:t>vandaag</a:t>
            </a:r>
            <a:r>
              <a:rPr lang="en-US" dirty="0" smtClean="0"/>
              <a:t> nog </a:t>
            </a:r>
            <a:r>
              <a:rPr lang="en-US" dirty="0" err="1" smtClean="0"/>
              <a:t>abonnee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ontvang</a:t>
            </a:r>
            <a:r>
              <a:rPr lang="en-US" smtClean="0"/>
              <a:t> 6 </a:t>
            </a:r>
            <a:r>
              <a:rPr lang="en-US" dirty="0" err="1" smtClean="0"/>
              <a:t>nummers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de </a:t>
            </a:r>
            <a:r>
              <a:rPr lang="en-US" dirty="0" err="1" smtClean="0"/>
              <a:t>prijs</a:t>
            </a:r>
            <a:r>
              <a:rPr lang="en-US" dirty="0" smtClean="0"/>
              <a:t> van 4! Meer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AGORA </a:t>
            </a:r>
            <a:r>
              <a:rPr lang="en-US" dirty="0" err="1" smtClean="0"/>
              <a:t>infostand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Contact </a:t>
            </a:r>
            <a:r>
              <a:rPr lang="en-US" dirty="0" err="1" smtClean="0"/>
              <a:t>opnemen</a:t>
            </a:r>
            <a:r>
              <a:rPr lang="en-US" dirty="0" smtClean="0"/>
              <a:t>? </a:t>
            </a:r>
            <a:r>
              <a:rPr lang="en-US" dirty="0" err="1" smtClean="0"/>
              <a:t>Stuur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e-mail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agora.secretaris@gmail.com</a:t>
            </a:r>
            <a:endParaRPr lang="en-US" dirty="0" smtClean="0"/>
          </a:p>
          <a:p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3969" y="233466"/>
            <a:ext cx="468356" cy="4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63969" y="686311"/>
            <a:ext cx="468356" cy="468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63969" y="1153646"/>
            <a:ext cx="476207" cy="476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0422" y="256823"/>
            <a:ext cx="2305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www.agora-magazine.nl</a:t>
            </a:r>
            <a:endParaRPr lang="nl-B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940422" y="730356"/>
            <a:ext cx="3270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facebook.com/</a:t>
            </a:r>
            <a:r>
              <a:rPr lang="en-US" sz="1600" dirty="0" err="1" smtClean="0"/>
              <a:t>AGORAmagazine.nlbe</a:t>
            </a:r>
            <a:endParaRPr lang="nl-BE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007842" y="1210522"/>
            <a:ext cx="2643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twitter.com/</a:t>
            </a:r>
            <a:r>
              <a:rPr lang="en-US" sz="1600" dirty="0" err="1" smtClean="0"/>
              <a:t>magazineAGORA</a:t>
            </a:r>
            <a:endParaRPr lang="nl-BE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674"/>
            <a:ext cx="5784352" cy="23640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52" y="1489887"/>
            <a:ext cx="1674686" cy="23698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097" y="3853890"/>
            <a:ext cx="7417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Het </a:t>
            </a:r>
            <a:r>
              <a:rPr lang="en-US" sz="1400" i="1" dirty="0" err="1" smtClean="0"/>
              <a:t>meest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recente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nummer</a:t>
            </a:r>
            <a:r>
              <a:rPr lang="en-US" sz="1400" i="1" dirty="0" smtClean="0"/>
              <a:t> van AGORA: De post-</a:t>
            </a:r>
            <a:r>
              <a:rPr lang="en-US" sz="1400" i="1" dirty="0" err="1" smtClean="0"/>
              <a:t>socialistische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stad</a:t>
            </a:r>
            <a:endParaRPr lang="nl-BE" sz="1400" i="1" dirty="0"/>
          </a:p>
        </p:txBody>
      </p:sp>
    </p:spTree>
    <p:extLst>
      <p:ext uri="{BB962C8B-B14F-4D97-AF65-F5344CB8AC3E}">
        <p14:creationId xmlns:p14="http://schemas.microsoft.com/office/powerpoint/2010/main" val="37415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Introductie</a:t>
            </a:r>
            <a:r>
              <a:rPr lang="en-US" b="1" dirty="0" smtClean="0"/>
              <a:t> AGORA Magazine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92" y="2165546"/>
            <a:ext cx="10515600" cy="4351338"/>
          </a:xfrm>
        </p:spPr>
        <p:txBody>
          <a:bodyPr/>
          <a:lstStyle/>
          <a:p>
            <a:r>
              <a:rPr lang="en-US" dirty="0" err="1" smtClean="0"/>
              <a:t>Vlaams-Nederlands</a:t>
            </a:r>
            <a:r>
              <a:rPr lang="en-US" dirty="0" smtClean="0"/>
              <a:t> ‘</a:t>
            </a:r>
            <a:r>
              <a:rPr lang="en-US" dirty="0" err="1" smtClean="0"/>
              <a:t>populair-wetenschappelijk</a:t>
            </a:r>
            <a:r>
              <a:rPr lang="en-US" dirty="0" smtClean="0"/>
              <a:t>’ magazine: </a:t>
            </a:r>
            <a:r>
              <a:rPr lang="en-US" dirty="0" err="1" smtClean="0"/>
              <a:t>toegankelijk</a:t>
            </a:r>
            <a:r>
              <a:rPr lang="en-US" dirty="0" smtClean="0"/>
              <a:t> </a:t>
            </a:r>
            <a:r>
              <a:rPr lang="en-US" dirty="0" err="1" smtClean="0"/>
              <a:t>geschreven</a:t>
            </a:r>
            <a:r>
              <a:rPr lang="en-US" dirty="0" smtClean="0"/>
              <a:t>, </a:t>
            </a:r>
            <a:r>
              <a:rPr lang="en-US" dirty="0" err="1" smtClean="0"/>
              <a:t>beschouwend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kritisch</a:t>
            </a:r>
            <a:endParaRPr lang="en-US" dirty="0" smtClean="0"/>
          </a:p>
          <a:p>
            <a:r>
              <a:rPr lang="en-US" dirty="0" smtClean="0"/>
              <a:t>31e </a:t>
            </a:r>
            <a:r>
              <a:rPr lang="en-US" dirty="0" err="1" smtClean="0"/>
              <a:t>jaargang</a:t>
            </a:r>
            <a:endParaRPr lang="en-US" dirty="0" smtClean="0"/>
          </a:p>
          <a:p>
            <a:r>
              <a:rPr lang="en-US" dirty="0" err="1" smtClean="0"/>
              <a:t>Gericht</a:t>
            </a:r>
            <a:r>
              <a:rPr lang="en-US" dirty="0" smtClean="0"/>
              <a:t> op </a:t>
            </a:r>
            <a:r>
              <a:rPr lang="en-US" dirty="0" err="1" smtClean="0"/>
              <a:t>actuele</a:t>
            </a:r>
            <a:r>
              <a:rPr lang="en-US" dirty="0" smtClean="0"/>
              <a:t> </a:t>
            </a:r>
            <a:r>
              <a:rPr lang="en-US" dirty="0" err="1" smtClean="0"/>
              <a:t>vraagstukken</a:t>
            </a:r>
            <a:endParaRPr lang="en-US" dirty="0" smtClean="0"/>
          </a:p>
          <a:p>
            <a:r>
              <a:rPr lang="en-US" dirty="0" err="1" smtClean="0"/>
              <a:t>Redactie</a:t>
            </a:r>
            <a:r>
              <a:rPr lang="en-US" dirty="0" smtClean="0"/>
              <a:t> van </a:t>
            </a:r>
            <a:r>
              <a:rPr lang="en-US" dirty="0" err="1" smtClean="0"/>
              <a:t>vrijwilligers</a:t>
            </a:r>
            <a:r>
              <a:rPr lang="en-US" dirty="0" smtClean="0"/>
              <a:t> – </a:t>
            </a:r>
            <a:r>
              <a:rPr lang="en-US" dirty="0" err="1" smtClean="0"/>
              <a:t>veelal</a:t>
            </a:r>
            <a:r>
              <a:rPr lang="en-US" dirty="0" smtClean="0"/>
              <a:t> </a:t>
            </a:r>
            <a:r>
              <a:rPr lang="en-US" dirty="0" err="1" smtClean="0"/>
              <a:t>verbonden</a:t>
            </a:r>
            <a:r>
              <a:rPr lang="en-US" dirty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universiteit</a:t>
            </a:r>
            <a:endParaRPr lang="en-US" dirty="0" smtClean="0"/>
          </a:p>
          <a:p>
            <a:r>
              <a:rPr lang="en-US" dirty="0" smtClean="0"/>
              <a:t>4x per </a:t>
            </a:r>
            <a:r>
              <a:rPr lang="en-US" dirty="0" err="1" smtClean="0"/>
              <a:t>jaar</a:t>
            </a:r>
            <a:endParaRPr lang="en-US" dirty="0" smtClean="0"/>
          </a:p>
          <a:p>
            <a:r>
              <a:rPr lang="en-US" dirty="0" err="1" smtClean="0"/>
              <a:t>Thema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Varia</a:t>
            </a:r>
            <a:endParaRPr lang="en-US" dirty="0" smtClean="0"/>
          </a:p>
          <a:p>
            <a:r>
              <a:rPr lang="en-US" dirty="0" err="1" smtClean="0"/>
              <a:t>Onderwerpen</a:t>
            </a:r>
            <a:r>
              <a:rPr lang="en-US" dirty="0" smtClean="0"/>
              <a:t> </a:t>
            </a:r>
            <a:r>
              <a:rPr lang="en-US" dirty="0" err="1" smtClean="0"/>
              <a:t>sluiten</a:t>
            </a:r>
            <a:r>
              <a:rPr lang="en-US" dirty="0" smtClean="0"/>
              <a:t> in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gevallen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Aardrijkskundeonderwijs</a:t>
            </a:r>
            <a:endParaRPr lang="en-US" dirty="0" smtClean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3969" y="233466"/>
            <a:ext cx="468356" cy="4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3969" y="686311"/>
            <a:ext cx="468356" cy="468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63969" y="1153646"/>
            <a:ext cx="476207" cy="476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7842" y="255498"/>
            <a:ext cx="2305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www.agora-magazine.nl</a:t>
            </a:r>
            <a:endParaRPr lang="nl-B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9007842" y="730356"/>
            <a:ext cx="3270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facebook.com/</a:t>
            </a:r>
            <a:r>
              <a:rPr lang="en-US" sz="1600" dirty="0" err="1" smtClean="0"/>
              <a:t>AGORAmagazine.nlbe</a:t>
            </a:r>
            <a:endParaRPr lang="nl-BE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007842" y="1210522"/>
            <a:ext cx="2643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twitter.com/</a:t>
            </a:r>
            <a:r>
              <a:rPr lang="en-US" sz="1600" dirty="0" err="1" smtClean="0"/>
              <a:t>magazineAGORA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42420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Het </a:t>
            </a:r>
            <a:r>
              <a:rPr lang="en-US" b="1" dirty="0" err="1" smtClean="0"/>
              <a:t>Vlaamse</a:t>
            </a:r>
            <a:r>
              <a:rPr lang="en-US" b="1" dirty="0" smtClean="0"/>
              <a:t> platteland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/>
            </a:pP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Tegenstelling Vlaanderen &lt;---&gt; Nederland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45000"/>
              <a:defRPr sz="1800"/>
            </a:pP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Artikels van o.a. Wouter Bervoets, Marijn van de Weijer, </a:t>
            </a:r>
            <a:endParaRPr lang="nl-BE" sz="2400" dirty="0" smtClean="0">
              <a:solidFill>
                <a:srgbClr val="000000"/>
              </a:solidFill>
              <a:latin typeface="Calibri" pitchFamily="18"/>
              <a:ea typeface="Arial Unicode MS" pitchFamily="2"/>
              <a:cs typeface="Arial Unicode MS" pitchFamily="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ct val="45000"/>
              <a:buNone/>
              <a:defRPr sz="1800"/>
            </a:pP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Nick </a:t>
            </a:r>
            <a:r>
              <a:rPr lang="nl-BE" sz="2400" dirty="0" err="1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Schuermans</a:t>
            </a: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 (KUL), Joeri De Cremer (UG)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ct val="45000"/>
              <a:buFont typeface="Arial" pitchFamily="32"/>
              <a:buChar char="•"/>
              <a:defRPr sz="1800"/>
            </a:pPr>
            <a:endParaRPr lang="nl-BE" sz="2400" dirty="0" smtClean="0">
              <a:solidFill>
                <a:srgbClr val="000000"/>
              </a:solidFill>
              <a:latin typeface="Calibri" pitchFamily="18"/>
              <a:ea typeface="Arial Unicode MS" pitchFamily="2"/>
              <a:cs typeface="Arial Unicode MS" pitchFamily="2"/>
            </a:endParaRPr>
          </a:p>
          <a:p>
            <a:pPr>
              <a:buNone/>
            </a:pP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533" y="1027906"/>
            <a:ext cx="2785206" cy="3966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4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Het Vlaams platteland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ct val="45000"/>
              <a:buNone/>
              <a:defRPr sz="1800"/>
            </a:pPr>
            <a:r>
              <a:rPr lang="nl-BE" sz="2400" b="1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Historische achtergrond</a:t>
            </a: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SzPct val="45000"/>
              <a:buFont typeface="StarSymbol"/>
              <a:buChar char="●"/>
              <a:defRPr sz="1800"/>
            </a:pP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Nederland: scheiding stad platteland (Waterstaat)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5" y="2735743"/>
            <a:ext cx="4252644" cy="4007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09" y="2735742"/>
            <a:ext cx="6008015" cy="4007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Het Vlaams platteland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ct val="45000"/>
              <a:buNone/>
              <a:defRPr sz="1800"/>
            </a:pPr>
            <a:r>
              <a:rPr lang="nl-BE" sz="2400" b="1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Historische achtergrond</a:t>
            </a: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SzPct val="45000"/>
              <a:buFont typeface="StarSymbol"/>
              <a:buChar char="●"/>
              <a:defRPr sz="1800"/>
            </a:pP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Nederland: scheiding stad platteland (Waterstaat)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5" y="2735743"/>
            <a:ext cx="4252644" cy="4007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09" y="2735742"/>
            <a:ext cx="6008015" cy="4007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6" y="2669711"/>
            <a:ext cx="4427533" cy="407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Het Vlaams platteland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ct val="45000"/>
              <a:buNone/>
              <a:defRPr sz="1800"/>
            </a:pPr>
            <a:r>
              <a:rPr lang="nl-BE" sz="2400" b="1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Historische achtergrond</a:t>
            </a: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SzPct val="45000"/>
              <a:buFont typeface="StarSymbol"/>
              <a:buChar char="●"/>
              <a:defRPr sz="1800"/>
            </a:pP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Vlaanderen: anti-stedelijk beleid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pic>
        <p:nvPicPr>
          <p:cNvPr id="2052" name="Picture 4" descr="http://static1.squarespace.com/static/5357c6e3e4b0342a4d25a913/54fa04b3e4b05bc84f3c688e/54fa04b8e4b0f89f12994208/1425671409196/corine+landuse+map+2006+ZW.jpg?format=75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6063"/>
            <a:ext cx="71437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Het Vlaams platteland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ct val="45000"/>
              <a:buNone/>
              <a:defRPr sz="1800"/>
            </a:pPr>
            <a:r>
              <a:rPr lang="nl-BE" sz="2400" b="1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Historische achtergrond</a:t>
            </a: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SzPct val="45000"/>
              <a:buFont typeface="StarSymbol"/>
              <a:buChar char="●"/>
              <a:defRPr sz="1800"/>
            </a:pP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Vlaanderen: anti-stedelijk beleid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31" y="6101566"/>
            <a:ext cx="2377646" cy="609653"/>
          </a:xfrm>
          <a:prstGeom prst="rect">
            <a:avLst/>
          </a:prstGeom>
        </p:spPr>
      </p:pic>
      <p:pic>
        <p:nvPicPr>
          <p:cNvPr id="7" name="Afbeelding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939930" y="2711900"/>
            <a:ext cx="5156070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2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Het Vlaams platteland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ct val="45000"/>
              <a:buNone/>
              <a:defRPr sz="1800"/>
            </a:pPr>
            <a:r>
              <a:rPr lang="nl-BE" sz="2400" b="1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Historische achtergrond</a:t>
            </a: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SzPct val="45000"/>
              <a:buFont typeface="StarSymbol"/>
              <a:buChar char="●"/>
              <a:defRPr sz="1800"/>
            </a:pPr>
            <a:r>
              <a:rPr lang="nl-BE" sz="2400" dirty="0" smtClean="0"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Vlaanderen: anti-stedelijk beleid </a:t>
            </a: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13333" y="2786512"/>
            <a:ext cx="5760001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497164" y="2786512"/>
            <a:ext cx="5479559" cy="37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605</Words>
  <Application>Microsoft Office PowerPoint</Application>
  <PresentationFormat>Widescreen</PresentationFormat>
  <Paragraphs>112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 Unicode MS</vt:lpstr>
      <vt:lpstr>Arial</vt:lpstr>
      <vt:lpstr>Calibri</vt:lpstr>
      <vt:lpstr>Calibri Light</vt:lpstr>
      <vt:lpstr>StarSymbol</vt:lpstr>
      <vt:lpstr>Wingdings</vt:lpstr>
      <vt:lpstr>Office Theme</vt:lpstr>
      <vt:lpstr>AGORA: Brug tussen secundair en hoger onderwijs</vt:lpstr>
      <vt:lpstr>Structuur presentatie</vt:lpstr>
      <vt:lpstr>Introductie AGORA Magazine</vt:lpstr>
      <vt:lpstr>Het Vlaamse platteland</vt:lpstr>
      <vt:lpstr>Het Vlaams platteland</vt:lpstr>
      <vt:lpstr>Het Vlaams platteland</vt:lpstr>
      <vt:lpstr>Het Vlaams platteland</vt:lpstr>
      <vt:lpstr>Het Vlaams platteland</vt:lpstr>
      <vt:lpstr>Het Vlaams platteland</vt:lpstr>
      <vt:lpstr>Het Vlaams platteland</vt:lpstr>
      <vt:lpstr>Het Vlaams platteland</vt:lpstr>
      <vt:lpstr>Woonpatronen</vt:lpstr>
      <vt:lpstr>De Vlaamse verkaveling</vt:lpstr>
      <vt:lpstr>De modernistische flatwijken</vt:lpstr>
      <vt:lpstr>De Amerikaanse suburbs</vt:lpstr>
      <vt:lpstr>Woonpatronen (2)</vt:lpstr>
      <vt:lpstr>Mobiliteitstransities</vt:lpstr>
      <vt:lpstr>PowerPoint Presentation</vt:lpstr>
      <vt:lpstr>Imagoverandering?</vt:lpstr>
      <vt:lpstr>PowerPoint Presentation</vt:lpstr>
      <vt:lpstr>Smog in wereldsteden</vt:lpstr>
      <vt:lpstr>Pro- versus contra NMBS reclame</vt:lpstr>
      <vt:lpstr>Mobiliteitstransities (2)</vt:lpstr>
      <vt:lpstr>Voorproefje 2016-2: Onderwijs</vt:lpstr>
      <vt:lpstr>Voorproefje 2016-2: Onderwijs</vt:lpstr>
      <vt:lpstr>Voorproefje 2016-2: Onderwijs</vt:lpstr>
      <vt:lpstr>Vragen?</vt:lpstr>
    </vt:vector>
  </TitlesOfParts>
  <Company>UGent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AGORA: Brug tussen secundair en hoger onderwijs</dc:title>
  <dc:creator>Jorn</dc:creator>
  <cp:lastModifiedBy>Jorn</cp:lastModifiedBy>
  <cp:revision>39</cp:revision>
  <dcterms:created xsi:type="dcterms:W3CDTF">2015-11-06T11:03:43Z</dcterms:created>
  <dcterms:modified xsi:type="dcterms:W3CDTF">2015-11-19T11:41:26Z</dcterms:modified>
</cp:coreProperties>
</file>